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62" r:id="rId3"/>
    <p:sldId id="257" r:id="rId4"/>
    <p:sldId id="279" r:id="rId5"/>
    <p:sldId id="280" r:id="rId6"/>
    <p:sldId id="278" r:id="rId7"/>
    <p:sldId id="295" r:id="rId8"/>
    <p:sldId id="293" r:id="rId9"/>
    <p:sldId id="294" r:id="rId10"/>
    <p:sldId id="297" r:id="rId11"/>
    <p:sldId id="281" r:id="rId12"/>
    <p:sldId id="299" r:id="rId13"/>
    <p:sldId id="298" r:id="rId14"/>
    <p:sldId id="302" r:id="rId15"/>
    <p:sldId id="301" r:id="rId16"/>
    <p:sldId id="282" r:id="rId17"/>
    <p:sldId id="288" r:id="rId18"/>
    <p:sldId id="289" r:id="rId19"/>
    <p:sldId id="290" r:id="rId20"/>
    <p:sldId id="283" r:id="rId21"/>
    <p:sldId id="303" r:id="rId22"/>
    <p:sldId id="304" r:id="rId23"/>
    <p:sldId id="305" r:id="rId24"/>
    <p:sldId id="306" r:id="rId25"/>
    <p:sldId id="284" r:id="rId26"/>
    <p:sldId id="285" r:id="rId27"/>
    <p:sldId id="286" r:id="rId28"/>
    <p:sldId id="307" r:id="rId29"/>
    <p:sldId id="309" r:id="rId30"/>
    <p:sldId id="308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826" autoAdjust="0"/>
  </p:normalViewPr>
  <p:slideViewPr>
    <p:cSldViewPr snapToGrid="0">
      <p:cViewPr varScale="1">
        <p:scale>
          <a:sx n="69" d="100"/>
          <a:sy n="69" d="100"/>
        </p:scale>
        <p:origin x="77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8277BC-C3C5-4776-BF56-3FBF0B13479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D4EA7C-E932-491F-BAB7-6518110796D0}">
      <dgm:prSet phldrT="[Text]"/>
      <dgm:spPr>
        <a:solidFill>
          <a:srgbClr val="FF0000"/>
        </a:solidFill>
      </dgm:spPr>
      <dgm:t>
        <a:bodyPr/>
        <a:lstStyle/>
        <a:p>
          <a:endParaRPr lang="en-US" dirty="0" smtClean="0"/>
        </a:p>
        <a:p>
          <a:r>
            <a:rPr lang="en-US" dirty="0" smtClean="0"/>
            <a:t>Background</a:t>
          </a:r>
        </a:p>
        <a:p>
          <a:r>
            <a:rPr lang="en-US" dirty="0" smtClean="0"/>
            <a:t>(Starting Point)</a:t>
          </a:r>
          <a:endParaRPr lang="en-US" dirty="0"/>
        </a:p>
      </dgm:t>
    </dgm:pt>
    <dgm:pt modelId="{A98F0EA0-E12F-49DE-A712-3C2304D38288}" type="parTrans" cxnId="{10DAAB30-8B0A-4EC7-A7CB-41F22C70A7B0}">
      <dgm:prSet/>
      <dgm:spPr/>
      <dgm:t>
        <a:bodyPr/>
        <a:lstStyle/>
        <a:p>
          <a:endParaRPr lang="en-US"/>
        </a:p>
      </dgm:t>
    </dgm:pt>
    <dgm:pt modelId="{B6E93162-C97E-4689-9980-B8AAF998AC56}" type="sibTrans" cxnId="{10DAAB30-8B0A-4EC7-A7CB-41F22C70A7B0}">
      <dgm:prSet/>
      <dgm:spPr/>
      <dgm:t>
        <a:bodyPr/>
        <a:lstStyle/>
        <a:p>
          <a:endParaRPr lang="en-US"/>
        </a:p>
      </dgm:t>
    </dgm:pt>
    <dgm:pt modelId="{9C1677DA-B942-45B7-AD4A-1FE936AFF6E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Methods</a:t>
          </a:r>
          <a:endParaRPr lang="en-US" dirty="0"/>
        </a:p>
      </dgm:t>
    </dgm:pt>
    <dgm:pt modelId="{F4C76E10-23B9-416E-9B27-A7448A6811DE}" type="parTrans" cxnId="{900900E2-C5E4-434E-960B-090CF308302F}">
      <dgm:prSet/>
      <dgm:spPr/>
      <dgm:t>
        <a:bodyPr/>
        <a:lstStyle/>
        <a:p>
          <a:endParaRPr lang="en-US"/>
        </a:p>
      </dgm:t>
    </dgm:pt>
    <dgm:pt modelId="{C6D20FCD-5A28-464D-ADB0-AB146576438A}" type="sibTrans" cxnId="{900900E2-C5E4-434E-960B-090CF308302F}">
      <dgm:prSet/>
      <dgm:spPr/>
      <dgm:t>
        <a:bodyPr/>
        <a:lstStyle/>
        <a:p>
          <a:endParaRPr lang="en-US"/>
        </a:p>
      </dgm:t>
    </dgm:pt>
    <dgm:pt modelId="{9C7AAA71-2CEE-4242-924E-C24857D6CB07}">
      <dgm:prSet phldrT="[Text]" custT="1"/>
      <dgm:spPr>
        <a:solidFill>
          <a:schemeClr val="bg1"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1100" dirty="0" smtClean="0"/>
            <a:t>Awareness raising through Webinar presentation</a:t>
          </a:r>
          <a:endParaRPr lang="en-US" sz="1100" dirty="0"/>
        </a:p>
      </dgm:t>
    </dgm:pt>
    <dgm:pt modelId="{828990F4-287A-4C09-89B0-FFB5350413BD}" type="parTrans" cxnId="{6884167C-062E-485D-8911-3A4E22330F9C}">
      <dgm:prSet/>
      <dgm:spPr/>
      <dgm:t>
        <a:bodyPr/>
        <a:lstStyle/>
        <a:p>
          <a:endParaRPr lang="en-US"/>
        </a:p>
      </dgm:t>
    </dgm:pt>
    <dgm:pt modelId="{ED4F26BC-D9EC-46FC-9D06-E60D4DF61C2E}" type="sibTrans" cxnId="{6884167C-062E-485D-8911-3A4E22330F9C}">
      <dgm:prSet/>
      <dgm:spPr/>
      <dgm:t>
        <a:bodyPr/>
        <a:lstStyle/>
        <a:p>
          <a:endParaRPr lang="en-US"/>
        </a:p>
      </dgm:t>
    </dgm:pt>
    <dgm:pt modelId="{34014394-9B40-4874-9679-154C6AE484D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Results</a:t>
          </a:r>
        </a:p>
        <a:p>
          <a:r>
            <a:rPr lang="en-US" dirty="0" smtClean="0"/>
            <a:t>(What is needed)</a:t>
          </a:r>
          <a:endParaRPr lang="en-US" dirty="0"/>
        </a:p>
      </dgm:t>
    </dgm:pt>
    <dgm:pt modelId="{B90E0A6C-B7B9-407F-8B9B-06337C0924C8}" type="parTrans" cxnId="{41CC2529-CA59-4445-A9D4-C05613433F2C}">
      <dgm:prSet/>
      <dgm:spPr/>
      <dgm:t>
        <a:bodyPr/>
        <a:lstStyle/>
        <a:p>
          <a:endParaRPr lang="en-US"/>
        </a:p>
      </dgm:t>
    </dgm:pt>
    <dgm:pt modelId="{D00933CF-1FEF-435D-9F67-33AEEE194B32}" type="sibTrans" cxnId="{41CC2529-CA59-4445-A9D4-C05613433F2C}">
      <dgm:prSet/>
      <dgm:spPr/>
      <dgm:t>
        <a:bodyPr/>
        <a:lstStyle/>
        <a:p>
          <a:endParaRPr lang="en-US"/>
        </a:p>
      </dgm:t>
    </dgm:pt>
    <dgm:pt modelId="{0A053EA5-3AB1-49EF-A933-4641040BAB03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100" dirty="0" smtClean="0"/>
            <a:t>Equip Extension staff with knowledge and skills</a:t>
          </a:r>
          <a:endParaRPr lang="en-US" sz="1100" dirty="0"/>
        </a:p>
      </dgm:t>
    </dgm:pt>
    <dgm:pt modelId="{3CD991E5-EFF1-48CC-A1BC-A27B86B43E3E}" type="parTrans" cxnId="{9B9266C2-4E63-4A7D-8A97-7D0A3310909A}">
      <dgm:prSet/>
      <dgm:spPr/>
      <dgm:t>
        <a:bodyPr/>
        <a:lstStyle/>
        <a:p>
          <a:endParaRPr lang="en-US"/>
        </a:p>
      </dgm:t>
    </dgm:pt>
    <dgm:pt modelId="{7C5359A2-1376-4199-848C-F04FD66C1817}" type="sibTrans" cxnId="{9B9266C2-4E63-4A7D-8A97-7D0A3310909A}">
      <dgm:prSet/>
      <dgm:spPr/>
      <dgm:t>
        <a:bodyPr/>
        <a:lstStyle/>
        <a:p>
          <a:endParaRPr lang="en-US"/>
        </a:p>
      </dgm:t>
    </dgm:pt>
    <dgm:pt modelId="{A531D70B-2B1F-4D14-9D47-8CE86297E7D3}">
      <dgm:prSet phldrT="[Text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n-US" sz="1100" dirty="0" smtClean="0"/>
            <a:t>Foster sustainable networks for Extension peer mentoring and professional development</a:t>
          </a:r>
          <a:endParaRPr lang="en-US" sz="1100" dirty="0"/>
        </a:p>
      </dgm:t>
    </dgm:pt>
    <dgm:pt modelId="{0EC1EFA7-F541-489B-B55C-E9D0ABEA94B0}" type="parTrans" cxnId="{78518597-2AD8-42EC-ACB2-6C1B29F583D2}">
      <dgm:prSet/>
      <dgm:spPr/>
      <dgm:t>
        <a:bodyPr/>
        <a:lstStyle/>
        <a:p>
          <a:endParaRPr lang="en-US"/>
        </a:p>
      </dgm:t>
    </dgm:pt>
    <dgm:pt modelId="{FBB6E909-A8A4-4904-83C4-7D0929137E9A}" type="sibTrans" cxnId="{78518597-2AD8-42EC-ACB2-6C1B29F583D2}">
      <dgm:prSet/>
      <dgm:spPr/>
      <dgm:t>
        <a:bodyPr/>
        <a:lstStyle/>
        <a:p>
          <a:endParaRPr lang="en-US"/>
        </a:p>
      </dgm:t>
    </dgm:pt>
    <dgm:pt modelId="{DF3BCDC5-F3F6-475B-A14D-6D73DAFDA745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100" dirty="0" smtClean="0"/>
            <a:t>Gather insight to inform future actions/efforts </a:t>
          </a:r>
          <a:endParaRPr lang="en-US" sz="1100" dirty="0"/>
        </a:p>
      </dgm:t>
    </dgm:pt>
    <dgm:pt modelId="{F66F1CEF-8746-4850-8B0D-0313A8563CB3}" type="parTrans" cxnId="{BA0CC235-31AB-42DE-96D2-A62A6FEC77FD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E6D6A6D-AC19-4F18-AB1A-25B7B415F389}" type="sibTrans" cxnId="{BA0CC235-31AB-42DE-96D2-A62A6FEC77FD}">
      <dgm:prSet/>
      <dgm:spPr/>
      <dgm:t>
        <a:bodyPr/>
        <a:lstStyle/>
        <a:p>
          <a:endParaRPr lang="en-US"/>
        </a:p>
      </dgm:t>
    </dgm:pt>
    <dgm:pt modelId="{F9AE357D-C841-4953-A9C2-901B12E11AA2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en-US" sz="1200" dirty="0" smtClean="0"/>
            <a:t>Establish a shared meaning</a:t>
          </a:r>
          <a:endParaRPr lang="en-US" sz="1200" dirty="0"/>
        </a:p>
      </dgm:t>
    </dgm:pt>
    <dgm:pt modelId="{0FE117EB-F2EC-4E49-B1CD-3437E4F2E2C9}" type="parTrans" cxnId="{F552D25A-A563-4BE6-8F83-C3574A8E166B}">
      <dgm:prSet/>
      <dgm:spPr/>
      <dgm:t>
        <a:bodyPr/>
        <a:lstStyle/>
        <a:p>
          <a:endParaRPr lang="en-US"/>
        </a:p>
      </dgm:t>
    </dgm:pt>
    <dgm:pt modelId="{3EDEEE1F-5686-4167-AE91-D5A60E705BE8}" type="sibTrans" cxnId="{F552D25A-A563-4BE6-8F83-C3574A8E166B}">
      <dgm:prSet/>
      <dgm:spPr/>
      <dgm:t>
        <a:bodyPr/>
        <a:lstStyle/>
        <a:p>
          <a:endParaRPr lang="en-US"/>
        </a:p>
      </dgm:t>
    </dgm:pt>
    <dgm:pt modelId="{BBC3543B-34FF-4D9D-BE41-80DCFC8A6410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1100" dirty="0" smtClean="0"/>
            <a:t>Information gathering through focus groups</a:t>
          </a:r>
          <a:endParaRPr lang="en-US" sz="1100" dirty="0"/>
        </a:p>
      </dgm:t>
    </dgm:pt>
    <dgm:pt modelId="{C19DD6A3-AEF0-4267-BC74-43C8A37E92CC}" type="parTrans" cxnId="{F72F84D6-66E7-47B9-BA38-931E6FA64188}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6DEEBED3-6115-41E3-9B9C-D0CFD47ADC64}" type="sibTrans" cxnId="{F72F84D6-66E7-47B9-BA38-931E6FA64188}">
      <dgm:prSet/>
      <dgm:spPr/>
      <dgm:t>
        <a:bodyPr/>
        <a:lstStyle/>
        <a:p>
          <a:endParaRPr lang="en-US"/>
        </a:p>
      </dgm:t>
    </dgm:pt>
    <dgm:pt modelId="{3DBEDE67-8A6F-4BB1-8D52-E86352631D05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Develop methods for evaluating outcomes and impacts</a:t>
          </a:r>
          <a:endParaRPr lang="en-US" dirty="0"/>
        </a:p>
      </dgm:t>
    </dgm:pt>
    <dgm:pt modelId="{6829AA6F-7881-43BE-8DC5-6F64504F78D6}" type="parTrans" cxnId="{4F46E02F-6403-4E70-BA38-275FDE45F92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815C680E-ADAC-424C-B14E-61E47FEB41E0}" type="sibTrans" cxnId="{4F46E02F-6403-4E70-BA38-275FDE45F924}">
      <dgm:prSet/>
      <dgm:spPr/>
      <dgm:t>
        <a:bodyPr/>
        <a:lstStyle/>
        <a:p>
          <a:endParaRPr lang="en-US"/>
        </a:p>
      </dgm:t>
    </dgm:pt>
    <dgm:pt modelId="{E8D3FF12-6822-4F12-96AB-15DC661ACC66}">
      <dgm:prSet phldrT="[Text]"/>
      <dgm:spPr>
        <a:ln>
          <a:solidFill>
            <a:srgbClr val="00B050"/>
          </a:solidFill>
        </a:ln>
      </dgm:spPr>
      <dgm:t>
        <a:bodyPr/>
        <a:lstStyle/>
        <a:p>
          <a:r>
            <a:rPr lang="en-US" dirty="0" smtClean="0"/>
            <a:t>Connect state/regional efforts to ECOP action team</a:t>
          </a:r>
          <a:endParaRPr lang="en-US" dirty="0"/>
        </a:p>
      </dgm:t>
    </dgm:pt>
    <dgm:pt modelId="{8726C4F8-5194-4AF9-8AA3-006EA327BC83}" type="parTrans" cxnId="{16759D2D-AAC1-4F89-909D-3DFF46B47715}">
      <dgm:prSet/>
      <dgm:spPr/>
      <dgm:t>
        <a:bodyPr/>
        <a:lstStyle/>
        <a:p>
          <a:endParaRPr lang="en-US"/>
        </a:p>
      </dgm:t>
    </dgm:pt>
    <dgm:pt modelId="{3F53AAD7-2B4E-4883-AD86-4B0634903620}" type="sibTrans" cxnId="{16759D2D-AAC1-4F89-909D-3DFF46B47715}">
      <dgm:prSet/>
      <dgm:spPr/>
      <dgm:t>
        <a:bodyPr/>
        <a:lstStyle/>
        <a:p>
          <a:endParaRPr lang="en-US"/>
        </a:p>
      </dgm:t>
    </dgm:pt>
    <dgm:pt modelId="{D96C2D34-8CF4-4871-9BBF-65C5DD086732}" type="pres">
      <dgm:prSet presAssocID="{478277BC-C3C5-4776-BF56-3FBF0B13479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BF94AF0-70A7-40DD-9B1C-5D68B1F50F83}" type="pres">
      <dgm:prSet presAssocID="{C5D4EA7C-E932-491F-BAB7-6518110796D0}" presName="root" presStyleCnt="0"/>
      <dgm:spPr/>
    </dgm:pt>
    <dgm:pt modelId="{6884E5EA-44AA-46DC-AE4F-92D4D131A5FE}" type="pres">
      <dgm:prSet presAssocID="{C5D4EA7C-E932-491F-BAB7-6518110796D0}" presName="rootComposite" presStyleCnt="0"/>
      <dgm:spPr/>
    </dgm:pt>
    <dgm:pt modelId="{B23C6063-DAD7-4D1A-BBE3-F828771135BE}" type="pres">
      <dgm:prSet presAssocID="{C5D4EA7C-E932-491F-BAB7-6518110796D0}" presName="rootText" presStyleLbl="node1" presStyleIdx="0" presStyleCnt="3"/>
      <dgm:spPr/>
      <dgm:t>
        <a:bodyPr/>
        <a:lstStyle/>
        <a:p>
          <a:endParaRPr lang="en-US"/>
        </a:p>
      </dgm:t>
    </dgm:pt>
    <dgm:pt modelId="{E2CC5ACB-605B-418F-9606-ECF122222997}" type="pres">
      <dgm:prSet presAssocID="{C5D4EA7C-E932-491F-BAB7-6518110796D0}" presName="rootConnector" presStyleLbl="node1" presStyleIdx="0" presStyleCnt="3"/>
      <dgm:spPr/>
      <dgm:t>
        <a:bodyPr/>
        <a:lstStyle/>
        <a:p>
          <a:endParaRPr lang="en-US"/>
        </a:p>
      </dgm:t>
    </dgm:pt>
    <dgm:pt modelId="{778AC24E-EAAA-4903-AE53-90D762DEA69D}" type="pres">
      <dgm:prSet presAssocID="{C5D4EA7C-E932-491F-BAB7-6518110796D0}" presName="childShape" presStyleCnt="0"/>
      <dgm:spPr/>
    </dgm:pt>
    <dgm:pt modelId="{F591E45D-9CC9-4B5F-8525-7F121FC2C57A}" type="pres">
      <dgm:prSet presAssocID="{0FE117EB-F2EC-4E49-B1CD-3437E4F2E2C9}" presName="Name13" presStyleLbl="parChTrans1D2" presStyleIdx="0" presStyleCnt="8"/>
      <dgm:spPr/>
      <dgm:t>
        <a:bodyPr/>
        <a:lstStyle/>
        <a:p>
          <a:endParaRPr lang="en-US"/>
        </a:p>
      </dgm:t>
    </dgm:pt>
    <dgm:pt modelId="{553D29B1-5A9B-4B19-B938-DECCC941E824}" type="pres">
      <dgm:prSet presAssocID="{F9AE357D-C841-4953-A9C2-901B12E11AA2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BD38F-B454-4EA7-A3C8-0D541CB374D6}" type="pres">
      <dgm:prSet presAssocID="{F66F1CEF-8746-4850-8B0D-0313A8563CB3}" presName="Name13" presStyleLbl="parChTrans1D2" presStyleIdx="1" presStyleCnt="8"/>
      <dgm:spPr/>
      <dgm:t>
        <a:bodyPr/>
        <a:lstStyle/>
        <a:p>
          <a:endParaRPr lang="en-US"/>
        </a:p>
      </dgm:t>
    </dgm:pt>
    <dgm:pt modelId="{16322CEE-E1FF-467A-82B7-CC5E76FF65BF}" type="pres">
      <dgm:prSet presAssocID="{DF3BCDC5-F3F6-475B-A14D-6D73DAFDA74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B9525-AD98-4F8A-A81E-8E29B811B77E}" type="pres">
      <dgm:prSet presAssocID="{9C1677DA-B942-45B7-AD4A-1FE936AFF6EA}" presName="root" presStyleCnt="0"/>
      <dgm:spPr/>
    </dgm:pt>
    <dgm:pt modelId="{A2AC88A6-0F0D-41F0-A035-C8254D1D2944}" type="pres">
      <dgm:prSet presAssocID="{9C1677DA-B942-45B7-AD4A-1FE936AFF6EA}" presName="rootComposite" presStyleCnt="0"/>
      <dgm:spPr/>
    </dgm:pt>
    <dgm:pt modelId="{72704061-DB23-41D3-8393-C8D8EC271439}" type="pres">
      <dgm:prSet presAssocID="{9C1677DA-B942-45B7-AD4A-1FE936AFF6EA}" presName="rootText" presStyleLbl="node1" presStyleIdx="1" presStyleCnt="3"/>
      <dgm:spPr/>
      <dgm:t>
        <a:bodyPr/>
        <a:lstStyle/>
        <a:p>
          <a:endParaRPr lang="en-US"/>
        </a:p>
      </dgm:t>
    </dgm:pt>
    <dgm:pt modelId="{D124D0AA-1157-424F-A547-3D21F0A3D57B}" type="pres">
      <dgm:prSet presAssocID="{9C1677DA-B942-45B7-AD4A-1FE936AFF6EA}" presName="rootConnector" presStyleLbl="node1" presStyleIdx="1" presStyleCnt="3"/>
      <dgm:spPr/>
      <dgm:t>
        <a:bodyPr/>
        <a:lstStyle/>
        <a:p>
          <a:endParaRPr lang="en-US"/>
        </a:p>
      </dgm:t>
    </dgm:pt>
    <dgm:pt modelId="{64C098CC-44CD-4533-9FC6-56AB9F22231B}" type="pres">
      <dgm:prSet presAssocID="{9C1677DA-B942-45B7-AD4A-1FE936AFF6EA}" presName="childShape" presStyleCnt="0"/>
      <dgm:spPr/>
    </dgm:pt>
    <dgm:pt modelId="{99F6C07D-A717-44AD-A982-DF83AF182A04}" type="pres">
      <dgm:prSet presAssocID="{828990F4-287A-4C09-89B0-FFB5350413BD}" presName="Name13" presStyleLbl="parChTrans1D2" presStyleIdx="2" presStyleCnt="8"/>
      <dgm:spPr/>
      <dgm:t>
        <a:bodyPr/>
        <a:lstStyle/>
        <a:p>
          <a:endParaRPr lang="en-US"/>
        </a:p>
      </dgm:t>
    </dgm:pt>
    <dgm:pt modelId="{44E6469F-9E49-4533-9554-1CB06DD2CA5C}" type="pres">
      <dgm:prSet presAssocID="{9C7AAA71-2CEE-4242-924E-C24857D6CB07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11FBB-525C-4D04-88CB-DF09A0692DA4}" type="pres">
      <dgm:prSet presAssocID="{C19DD6A3-AEF0-4267-BC74-43C8A37E92CC}" presName="Name13" presStyleLbl="parChTrans1D2" presStyleIdx="3" presStyleCnt="8"/>
      <dgm:spPr/>
      <dgm:t>
        <a:bodyPr/>
        <a:lstStyle/>
        <a:p>
          <a:endParaRPr lang="en-US"/>
        </a:p>
      </dgm:t>
    </dgm:pt>
    <dgm:pt modelId="{1EC7D4AA-C535-42D5-92E4-6D2C5D066357}" type="pres">
      <dgm:prSet presAssocID="{BBC3543B-34FF-4D9D-BE41-80DCFC8A6410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3E55E9-5A5A-4C30-8C3A-578DD3518EE5}" type="pres">
      <dgm:prSet presAssocID="{34014394-9B40-4874-9679-154C6AE484DB}" presName="root" presStyleCnt="0"/>
      <dgm:spPr/>
    </dgm:pt>
    <dgm:pt modelId="{6C0B947B-DB40-4ACB-8D96-B1711FB94EDE}" type="pres">
      <dgm:prSet presAssocID="{34014394-9B40-4874-9679-154C6AE484DB}" presName="rootComposite" presStyleCnt="0"/>
      <dgm:spPr/>
    </dgm:pt>
    <dgm:pt modelId="{3FE77B48-667F-4CA3-8ACB-2DC0E48FE257}" type="pres">
      <dgm:prSet presAssocID="{34014394-9B40-4874-9679-154C6AE484DB}" presName="rootText" presStyleLbl="node1" presStyleIdx="2" presStyleCnt="3"/>
      <dgm:spPr/>
      <dgm:t>
        <a:bodyPr/>
        <a:lstStyle/>
        <a:p>
          <a:endParaRPr lang="en-US"/>
        </a:p>
      </dgm:t>
    </dgm:pt>
    <dgm:pt modelId="{321BA545-A329-4D1F-AA8A-02B643D184ED}" type="pres">
      <dgm:prSet presAssocID="{34014394-9B40-4874-9679-154C6AE484DB}" presName="rootConnector" presStyleLbl="node1" presStyleIdx="2" presStyleCnt="3"/>
      <dgm:spPr/>
      <dgm:t>
        <a:bodyPr/>
        <a:lstStyle/>
        <a:p>
          <a:endParaRPr lang="en-US"/>
        </a:p>
      </dgm:t>
    </dgm:pt>
    <dgm:pt modelId="{66FBC487-B27E-4305-AAEF-CBBC82E3A8D7}" type="pres">
      <dgm:prSet presAssocID="{34014394-9B40-4874-9679-154C6AE484DB}" presName="childShape" presStyleCnt="0"/>
      <dgm:spPr/>
    </dgm:pt>
    <dgm:pt modelId="{8A2B7016-E983-442F-8D01-157622D95FBD}" type="pres">
      <dgm:prSet presAssocID="{3CD991E5-EFF1-48CC-A1BC-A27B86B43E3E}" presName="Name13" presStyleLbl="parChTrans1D2" presStyleIdx="4" presStyleCnt="8"/>
      <dgm:spPr/>
      <dgm:t>
        <a:bodyPr/>
        <a:lstStyle/>
        <a:p>
          <a:endParaRPr lang="en-US"/>
        </a:p>
      </dgm:t>
    </dgm:pt>
    <dgm:pt modelId="{BA9F84EF-E00C-4B7F-B94A-D51107A24A74}" type="pres">
      <dgm:prSet presAssocID="{0A053EA5-3AB1-49EF-A933-4641040BAB03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15CF2-9024-43A6-AAE3-7E6759C68EF7}" type="pres">
      <dgm:prSet presAssocID="{0EC1EFA7-F541-489B-B55C-E9D0ABEA94B0}" presName="Name13" presStyleLbl="parChTrans1D2" presStyleIdx="5" presStyleCnt="8"/>
      <dgm:spPr/>
      <dgm:t>
        <a:bodyPr/>
        <a:lstStyle/>
        <a:p>
          <a:endParaRPr lang="en-US"/>
        </a:p>
      </dgm:t>
    </dgm:pt>
    <dgm:pt modelId="{E69184E6-113D-478C-819B-AE5C91FE129C}" type="pres">
      <dgm:prSet presAssocID="{A531D70B-2B1F-4D14-9D47-8CE86297E7D3}" presName="childText" presStyleLbl="bgAcc1" presStyleIdx="5" presStyleCnt="8" custScaleX="123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C5EEC8-30D8-4C7F-80FE-C264337CB94A}" type="pres">
      <dgm:prSet presAssocID="{8726C4F8-5194-4AF9-8AA3-006EA327BC83}" presName="Name13" presStyleLbl="parChTrans1D2" presStyleIdx="6" presStyleCnt="8"/>
      <dgm:spPr/>
      <dgm:t>
        <a:bodyPr/>
        <a:lstStyle/>
        <a:p>
          <a:endParaRPr lang="en-US"/>
        </a:p>
      </dgm:t>
    </dgm:pt>
    <dgm:pt modelId="{9CC5DC68-5279-4D06-99D8-DC70BE3E6B90}" type="pres">
      <dgm:prSet presAssocID="{E8D3FF12-6822-4F12-96AB-15DC661ACC66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C710D-2A3F-412D-8824-FD3A5D25EF19}" type="pres">
      <dgm:prSet presAssocID="{6829AA6F-7881-43BE-8DC5-6F64504F78D6}" presName="Name13" presStyleLbl="parChTrans1D2" presStyleIdx="7" presStyleCnt="8"/>
      <dgm:spPr/>
      <dgm:t>
        <a:bodyPr/>
        <a:lstStyle/>
        <a:p>
          <a:endParaRPr lang="en-US"/>
        </a:p>
      </dgm:t>
    </dgm:pt>
    <dgm:pt modelId="{07FF05BF-305A-433C-9316-3B2A173A154C}" type="pres">
      <dgm:prSet presAssocID="{3DBEDE67-8A6F-4BB1-8D52-E86352631D05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053AD-3A32-4FFC-8FFF-9EBE520C8C3A}" type="presOf" srcId="{478277BC-C3C5-4776-BF56-3FBF0B134794}" destId="{D96C2D34-8CF4-4871-9BBF-65C5DD086732}" srcOrd="0" destOrd="0" presId="urn:microsoft.com/office/officeart/2005/8/layout/hierarchy3"/>
    <dgm:cxn modelId="{66A32A0A-051E-4C26-8D52-62EF8DE5FE25}" type="presOf" srcId="{F66F1CEF-8746-4850-8B0D-0313A8563CB3}" destId="{9BFBD38F-B454-4EA7-A3C8-0D541CB374D6}" srcOrd="0" destOrd="0" presId="urn:microsoft.com/office/officeart/2005/8/layout/hierarchy3"/>
    <dgm:cxn modelId="{E36F201C-820B-4BC0-B65A-590EAA3AAC32}" type="presOf" srcId="{6829AA6F-7881-43BE-8DC5-6F64504F78D6}" destId="{499C710D-2A3F-412D-8824-FD3A5D25EF19}" srcOrd="0" destOrd="0" presId="urn:microsoft.com/office/officeart/2005/8/layout/hierarchy3"/>
    <dgm:cxn modelId="{515156CD-1837-4E31-9B75-CBC098F4D7D2}" type="presOf" srcId="{9C7AAA71-2CEE-4242-924E-C24857D6CB07}" destId="{44E6469F-9E49-4533-9554-1CB06DD2CA5C}" srcOrd="0" destOrd="0" presId="urn:microsoft.com/office/officeart/2005/8/layout/hierarchy3"/>
    <dgm:cxn modelId="{16759D2D-AAC1-4F89-909D-3DFF46B47715}" srcId="{34014394-9B40-4874-9679-154C6AE484DB}" destId="{E8D3FF12-6822-4F12-96AB-15DC661ACC66}" srcOrd="2" destOrd="0" parTransId="{8726C4F8-5194-4AF9-8AA3-006EA327BC83}" sibTransId="{3F53AAD7-2B4E-4883-AD86-4B0634903620}"/>
    <dgm:cxn modelId="{10DAAB30-8B0A-4EC7-A7CB-41F22C70A7B0}" srcId="{478277BC-C3C5-4776-BF56-3FBF0B134794}" destId="{C5D4EA7C-E932-491F-BAB7-6518110796D0}" srcOrd="0" destOrd="0" parTransId="{A98F0EA0-E12F-49DE-A712-3C2304D38288}" sibTransId="{B6E93162-C97E-4689-9980-B8AAF998AC56}"/>
    <dgm:cxn modelId="{41CC2529-CA59-4445-A9D4-C05613433F2C}" srcId="{478277BC-C3C5-4776-BF56-3FBF0B134794}" destId="{34014394-9B40-4874-9679-154C6AE484DB}" srcOrd="2" destOrd="0" parTransId="{B90E0A6C-B7B9-407F-8B9B-06337C0924C8}" sibTransId="{D00933CF-1FEF-435D-9F67-33AEEE194B32}"/>
    <dgm:cxn modelId="{F0CEC198-0F64-4C72-8045-821200D8969B}" type="presOf" srcId="{34014394-9B40-4874-9679-154C6AE484DB}" destId="{3FE77B48-667F-4CA3-8ACB-2DC0E48FE257}" srcOrd="0" destOrd="0" presId="urn:microsoft.com/office/officeart/2005/8/layout/hierarchy3"/>
    <dgm:cxn modelId="{A7663A38-B1C6-4B58-BCEF-2C09D3E32198}" type="presOf" srcId="{0FE117EB-F2EC-4E49-B1CD-3437E4F2E2C9}" destId="{F591E45D-9CC9-4B5F-8525-7F121FC2C57A}" srcOrd="0" destOrd="0" presId="urn:microsoft.com/office/officeart/2005/8/layout/hierarchy3"/>
    <dgm:cxn modelId="{C686ABDE-DCF6-4186-9915-A54803B668C2}" type="presOf" srcId="{F9AE357D-C841-4953-A9C2-901B12E11AA2}" destId="{553D29B1-5A9B-4B19-B938-DECCC941E824}" srcOrd="0" destOrd="0" presId="urn:microsoft.com/office/officeart/2005/8/layout/hierarchy3"/>
    <dgm:cxn modelId="{BA0CC235-31AB-42DE-96D2-A62A6FEC77FD}" srcId="{C5D4EA7C-E932-491F-BAB7-6518110796D0}" destId="{DF3BCDC5-F3F6-475B-A14D-6D73DAFDA745}" srcOrd="1" destOrd="0" parTransId="{F66F1CEF-8746-4850-8B0D-0313A8563CB3}" sibTransId="{4E6D6A6D-AC19-4F18-AB1A-25B7B415F389}"/>
    <dgm:cxn modelId="{513A25D1-9D18-4A02-983F-EEFA16B9C78D}" type="presOf" srcId="{E8D3FF12-6822-4F12-96AB-15DC661ACC66}" destId="{9CC5DC68-5279-4D06-99D8-DC70BE3E6B90}" srcOrd="0" destOrd="0" presId="urn:microsoft.com/office/officeart/2005/8/layout/hierarchy3"/>
    <dgm:cxn modelId="{F57AD953-2AEE-4192-AF21-1AF2F1392AF5}" type="presOf" srcId="{8726C4F8-5194-4AF9-8AA3-006EA327BC83}" destId="{7AC5EEC8-30D8-4C7F-80FE-C264337CB94A}" srcOrd="0" destOrd="0" presId="urn:microsoft.com/office/officeart/2005/8/layout/hierarchy3"/>
    <dgm:cxn modelId="{4F46E02F-6403-4E70-BA38-275FDE45F924}" srcId="{34014394-9B40-4874-9679-154C6AE484DB}" destId="{3DBEDE67-8A6F-4BB1-8D52-E86352631D05}" srcOrd="3" destOrd="0" parTransId="{6829AA6F-7881-43BE-8DC5-6F64504F78D6}" sibTransId="{815C680E-ADAC-424C-B14E-61E47FEB41E0}"/>
    <dgm:cxn modelId="{2EEE4B98-F81A-433D-99D5-56ED3021DE15}" type="presOf" srcId="{A531D70B-2B1F-4D14-9D47-8CE86297E7D3}" destId="{E69184E6-113D-478C-819B-AE5C91FE129C}" srcOrd="0" destOrd="0" presId="urn:microsoft.com/office/officeart/2005/8/layout/hierarchy3"/>
    <dgm:cxn modelId="{DE86A5D7-6614-4D6C-AC81-5B8D8A285255}" type="presOf" srcId="{BBC3543B-34FF-4D9D-BE41-80DCFC8A6410}" destId="{1EC7D4AA-C535-42D5-92E4-6D2C5D066357}" srcOrd="0" destOrd="0" presId="urn:microsoft.com/office/officeart/2005/8/layout/hierarchy3"/>
    <dgm:cxn modelId="{F72F84D6-66E7-47B9-BA38-931E6FA64188}" srcId="{9C1677DA-B942-45B7-AD4A-1FE936AFF6EA}" destId="{BBC3543B-34FF-4D9D-BE41-80DCFC8A6410}" srcOrd="1" destOrd="0" parTransId="{C19DD6A3-AEF0-4267-BC74-43C8A37E92CC}" sibTransId="{6DEEBED3-6115-41E3-9B9C-D0CFD47ADC64}"/>
    <dgm:cxn modelId="{900900E2-C5E4-434E-960B-090CF308302F}" srcId="{478277BC-C3C5-4776-BF56-3FBF0B134794}" destId="{9C1677DA-B942-45B7-AD4A-1FE936AFF6EA}" srcOrd="1" destOrd="0" parTransId="{F4C76E10-23B9-416E-9B27-A7448A6811DE}" sibTransId="{C6D20FCD-5A28-464D-ADB0-AB146576438A}"/>
    <dgm:cxn modelId="{19D66D92-A6AB-4D69-A401-D4759F22165B}" type="presOf" srcId="{C19DD6A3-AEF0-4267-BC74-43C8A37E92CC}" destId="{97411FBB-525C-4D04-88CB-DF09A0692DA4}" srcOrd="0" destOrd="0" presId="urn:microsoft.com/office/officeart/2005/8/layout/hierarchy3"/>
    <dgm:cxn modelId="{823C6780-C07B-4427-8580-02C1F3296104}" type="presOf" srcId="{34014394-9B40-4874-9679-154C6AE484DB}" destId="{321BA545-A329-4D1F-AA8A-02B643D184ED}" srcOrd="1" destOrd="0" presId="urn:microsoft.com/office/officeart/2005/8/layout/hierarchy3"/>
    <dgm:cxn modelId="{4A9ECF94-1C77-4E7D-9570-EB7BBB3BE3F8}" type="presOf" srcId="{3DBEDE67-8A6F-4BB1-8D52-E86352631D05}" destId="{07FF05BF-305A-433C-9316-3B2A173A154C}" srcOrd="0" destOrd="0" presId="urn:microsoft.com/office/officeart/2005/8/layout/hierarchy3"/>
    <dgm:cxn modelId="{6884167C-062E-485D-8911-3A4E22330F9C}" srcId="{9C1677DA-B942-45B7-AD4A-1FE936AFF6EA}" destId="{9C7AAA71-2CEE-4242-924E-C24857D6CB07}" srcOrd="0" destOrd="0" parTransId="{828990F4-287A-4C09-89B0-FFB5350413BD}" sibTransId="{ED4F26BC-D9EC-46FC-9D06-E60D4DF61C2E}"/>
    <dgm:cxn modelId="{E29442C7-ED2E-48C4-939C-AE404AB8ABF7}" type="presOf" srcId="{9C1677DA-B942-45B7-AD4A-1FE936AFF6EA}" destId="{D124D0AA-1157-424F-A547-3D21F0A3D57B}" srcOrd="1" destOrd="0" presId="urn:microsoft.com/office/officeart/2005/8/layout/hierarchy3"/>
    <dgm:cxn modelId="{7CD095B8-1B0B-4090-9A33-A35F848180C6}" type="presOf" srcId="{DF3BCDC5-F3F6-475B-A14D-6D73DAFDA745}" destId="{16322CEE-E1FF-467A-82B7-CC5E76FF65BF}" srcOrd="0" destOrd="0" presId="urn:microsoft.com/office/officeart/2005/8/layout/hierarchy3"/>
    <dgm:cxn modelId="{9B9266C2-4E63-4A7D-8A97-7D0A3310909A}" srcId="{34014394-9B40-4874-9679-154C6AE484DB}" destId="{0A053EA5-3AB1-49EF-A933-4641040BAB03}" srcOrd="0" destOrd="0" parTransId="{3CD991E5-EFF1-48CC-A1BC-A27B86B43E3E}" sibTransId="{7C5359A2-1376-4199-848C-F04FD66C1817}"/>
    <dgm:cxn modelId="{78518597-2AD8-42EC-ACB2-6C1B29F583D2}" srcId="{34014394-9B40-4874-9679-154C6AE484DB}" destId="{A531D70B-2B1F-4D14-9D47-8CE86297E7D3}" srcOrd="1" destOrd="0" parTransId="{0EC1EFA7-F541-489B-B55C-E9D0ABEA94B0}" sibTransId="{FBB6E909-A8A4-4904-83C4-7D0929137E9A}"/>
    <dgm:cxn modelId="{6A9ADDD4-9CAA-4085-9A2A-AF8B3D0B48A6}" type="presOf" srcId="{C5D4EA7C-E932-491F-BAB7-6518110796D0}" destId="{E2CC5ACB-605B-418F-9606-ECF122222997}" srcOrd="1" destOrd="0" presId="urn:microsoft.com/office/officeart/2005/8/layout/hierarchy3"/>
    <dgm:cxn modelId="{0E2EF3D3-E5E9-40EC-AC2C-660E85B505CA}" type="presOf" srcId="{3CD991E5-EFF1-48CC-A1BC-A27B86B43E3E}" destId="{8A2B7016-E983-442F-8D01-157622D95FBD}" srcOrd="0" destOrd="0" presId="urn:microsoft.com/office/officeart/2005/8/layout/hierarchy3"/>
    <dgm:cxn modelId="{473FCAEA-43B0-44CD-9C58-FB597F39B6F0}" type="presOf" srcId="{0A053EA5-3AB1-49EF-A933-4641040BAB03}" destId="{BA9F84EF-E00C-4B7F-B94A-D51107A24A74}" srcOrd="0" destOrd="0" presId="urn:microsoft.com/office/officeart/2005/8/layout/hierarchy3"/>
    <dgm:cxn modelId="{93E9AC42-3DBB-41C5-B1FC-43573135F308}" type="presOf" srcId="{C5D4EA7C-E932-491F-BAB7-6518110796D0}" destId="{B23C6063-DAD7-4D1A-BBE3-F828771135BE}" srcOrd="0" destOrd="0" presId="urn:microsoft.com/office/officeart/2005/8/layout/hierarchy3"/>
    <dgm:cxn modelId="{8C836453-71AD-4079-9209-2BF95D6B4B1A}" type="presOf" srcId="{9C1677DA-B942-45B7-AD4A-1FE936AFF6EA}" destId="{72704061-DB23-41D3-8393-C8D8EC271439}" srcOrd="0" destOrd="0" presId="urn:microsoft.com/office/officeart/2005/8/layout/hierarchy3"/>
    <dgm:cxn modelId="{A4C09228-2698-440C-A485-ACCB258CFED3}" type="presOf" srcId="{828990F4-287A-4C09-89B0-FFB5350413BD}" destId="{99F6C07D-A717-44AD-A982-DF83AF182A04}" srcOrd="0" destOrd="0" presId="urn:microsoft.com/office/officeart/2005/8/layout/hierarchy3"/>
    <dgm:cxn modelId="{F552D25A-A563-4BE6-8F83-C3574A8E166B}" srcId="{C5D4EA7C-E932-491F-BAB7-6518110796D0}" destId="{F9AE357D-C841-4953-A9C2-901B12E11AA2}" srcOrd="0" destOrd="0" parTransId="{0FE117EB-F2EC-4E49-B1CD-3437E4F2E2C9}" sibTransId="{3EDEEE1F-5686-4167-AE91-D5A60E705BE8}"/>
    <dgm:cxn modelId="{27412147-E02A-4086-945B-773528A63CD8}" type="presOf" srcId="{0EC1EFA7-F541-489B-B55C-E9D0ABEA94B0}" destId="{33515CF2-9024-43A6-AAE3-7E6759C68EF7}" srcOrd="0" destOrd="0" presId="urn:microsoft.com/office/officeart/2005/8/layout/hierarchy3"/>
    <dgm:cxn modelId="{4F79A4A2-A47E-435B-BF11-FA3AB6BBE0EF}" type="presParOf" srcId="{D96C2D34-8CF4-4871-9BBF-65C5DD086732}" destId="{0BF94AF0-70A7-40DD-9B1C-5D68B1F50F83}" srcOrd="0" destOrd="0" presId="urn:microsoft.com/office/officeart/2005/8/layout/hierarchy3"/>
    <dgm:cxn modelId="{0FE238AC-440A-40E5-A717-81D1B643965D}" type="presParOf" srcId="{0BF94AF0-70A7-40DD-9B1C-5D68B1F50F83}" destId="{6884E5EA-44AA-46DC-AE4F-92D4D131A5FE}" srcOrd="0" destOrd="0" presId="urn:microsoft.com/office/officeart/2005/8/layout/hierarchy3"/>
    <dgm:cxn modelId="{3EEABE78-5A7A-4CF2-8DA9-D95751EEB419}" type="presParOf" srcId="{6884E5EA-44AA-46DC-AE4F-92D4D131A5FE}" destId="{B23C6063-DAD7-4D1A-BBE3-F828771135BE}" srcOrd="0" destOrd="0" presId="urn:microsoft.com/office/officeart/2005/8/layout/hierarchy3"/>
    <dgm:cxn modelId="{9ED81B3D-FC96-4309-AA8B-6B3565DC89CB}" type="presParOf" srcId="{6884E5EA-44AA-46DC-AE4F-92D4D131A5FE}" destId="{E2CC5ACB-605B-418F-9606-ECF122222997}" srcOrd="1" destOrd="0" presId="urn:microsoft.com/office/officeart/2005/8/layout/hierarchy3"/>
    <dgm:cxn modelId="{C87C015A-0985-4C92-8113-91A6B2A63973}" type="presParOf" srcId="{0BF94AF0-70A7-40DD-9B1C-5D68B1F50F83}" destId="{778AC24E-EAAA-4903-AE53-90D762DEA69D}" srcOrd="1" destOrd="0" presId="urn:microsoft.com/office/officeart/2005/8/layout/hierarchy3"/>
    <dgm:cxn modelId="{A30563DA-4B0B-4CBC-BD5B-86600B995470}" type="presParOf" srcId="{778AC24E-EAAA-4903-AE53-90D762DEA69D}" destId="{F591E45D-9CC9-4B5F-8525-7F121FC2C57A}" srcOrd="0" destOrd="0" presId="urn:microsoft.com/office/officeart/2005/8/layout/hierarchy3"/>
    <dgm:cxn modelId="{2BABD627-8190-40C2-9BE2-7CCB4560FA3D}" type="presParOf" srcId="{778AC24E-EAAA-4903-AE53-90D762DEA69D}" destId="{553D29B1-5A9B-4B19-B938-DECCC941E824}" srcOrd="1" destOrd="0" presId="urn:microsoft.com/office/officeart/2005/8/layout/hierarchy3"/>
    <dgm:cxn modelId="{1536F1A2-E12A-487A-A4DF-059AEB98D755}" type="presParOf" srcId="{778AC24E-EAAA-4903-AE53-90D762DEA69D}" destId="{9BFBD38F-B454-4EA7-A3C8-0D541CB374D6}" srcOrd="2" destOrd="0" presId="urn:microsoft.com/office/officeart/2005/8/layout/hierarchy3"/>
    <dgm:cxn modelId="{34FB43C5-7976-4ED7-B6C5-4B610C3F6F1A}" type="presParOf" srcId="{778AC24E-EAAA-4903-AE53-90D762DEA69D}" destId="{16322CEE-E1FF-467A-82B7-CC5E76FF65BF}" srcOrd="3" destOrd="0" presId="urn:microsoft.com/office/officeart/2005/8/layout/hierarchy3"/>
    <dgm:cxn modelId="{E86D0C47-504B-4C1C-9E98-CC8C7E11281E}" type="presParOf" srcId="{D96C2D34-8CF4-4871-9BBF-65C5DD086732}" destId="{E03B9525-AD98-4F8A-A81E-8E29B811B77E}" srcOrd="1" destOrd="0" presId="urn:microsoft.com/office/officeart/2005/8/layout/hierarchy3"/>
    <dgm:cxn modelId="{690B43A8-C540-41BF-8722-F14AC60F4B96}" type="presParOf" srcId="{E03B9525-AD98-4F8A-A81E-8E29B811B77E}" destId="{A2AC88A6-0F0D-41F0-A035-C8254D1D2944}" srcOrd="0" destOrd="0" presId="urn:microsoft.com/office/officeart/2005/8/layout/hierarchy3"/>
    <dgm:cxn modelId="{31FFD326-7C43-4AF4-B3B3-7A595A8A24EB}" type="presParOf" srcId="{A2AC88A6-0F0D-41F0-A035-C8254D1D2944}" destId="{72704061-DB23-41D3-8393-C8D8EC271439}" srcOrd="0" destOrd="0" presId="urn:microsoft.com/office/officeart/2005/8/layout/hierarchy3"/>
    <dgm:cxn modelId="{F6EF2FB4-CA2C-49A6-8B1A-92BDC1133642}" type="presParOf" srcId="{A2AC88A6-0F0D-41F0-A035-C8254D1D2944}" destId="{D124D0AA-1157-424F-A547-3D21F0A3D57B}" srcOrd="1" destOrd="0" presId="urn:microsoft.com/office/officeart/2005/8/layout/hierarchy3"/>
    <dgm:cxn modelId="{50094488-74BC-4B70-A987-0E6C7199F476}" type="presParOf" srcId="{E03B9525-AD98-4F8A-A81E-8E29B811B77E}" destId="{64C098CC-44CD-4533-9FC6-56AB9F22231B}" srcOrd="1" destOrd="0" presId="urn:microsoft.com/office/officeart/2005/8/layout/hierarchy3"/>
    <dgm:cxn modelId="{C2C7496F-2516-4C26-A324-F641292FDC4B}" type="presParOf" srcId="{64C098CC-44CD-4533-9FC6-56AB9F22231B}" destId="{99F6C07D-A717-44AD-A982-DF83AF182A04}" srcOrd="0" destOrd="0" presId="urn:microsoft.com/office/officeart/2005/8/layout/hierarchy3"/>
    <dgm:cxn modelId="{9B5C05F6-803F-4423-AEBC-8B394BDC16CD}" type="presParOf" srcId="{64C098CC-44CD-4533-9FC6-56AB9F22231B}" destId="{44E6469F-9E49-4533-9554-1CB06DD2CA5C}" srcOrd="1" destOrd="0" presId="urn:microsoft.com/office/officeart/2005/8/layout/hierarchy3"/>
    <dgm:cxn modelId="{7E4A385E-D36B-40C1-9E12-314DB956CA65}" type="presParOf" srcId="{64C098CC-44CD-4533-9FC6-56AB9F22231B}" destId="{97411FBB-525C-4D04-88CB-DF09A0692DA4}" srcOrd="2" destOrd="0" presId="urn:microsoft.com/office/officeart/2005/8/layout/hierarchy3"/>
    <dgm:cxn modelId="{D973A09E-A6FD-45B4-877A-941EBB736851}" type="presParOf" srcId="{64C098CC-44CD-4533-9FC6-56AB9F22231B}" destId="{1EC7D4AA-C535-42D5-92E4-6D2C5D066357}" srcOrd="3" destOrd="0" presId="urn:microsoft.com/office/officeart/2005/8/layout/hierarchy3"/>
    <dgm:cxn modelId="{210C437E-996A-45B7-B304-D7315A8072F2}" type="presParOf" srcId="{D96C2D34-8CF4-4871-9BBF-65C5DD086732}" destId="{4C3E55E9-5A5A-4C30-8C3A-578DD3518EE5}" srcOrd="2" destOrd="0" presId="urn:microsoft.com/office/officeart/2005/8/layout/hierarchy3"/>
    <dgm:cxn modelId="{EE23EE34-16AC-452D-B6FB-515539663AD0}" type="presParOf" srcId="{4C3E55E9-5A5A-4C30-8C3A-578DD3518EE5}" destId="{6C0B947B-DB40-4ACB-8D96-B1711FB94EDE}" srcOrd="0" destOrd="0" presId="urn:microsoft.com/office/officeart/2005/8/layout/hierarchy3"/>
    <dgm:cxn modelId="{A952690C-ABEA-4E95-8ADC-C32A7DC01E0C}" type="presParOf" srcId="{6C0B947B-DB40-4ACB-8D96-B1711FB94EDE}" destId="{3FE77B48-667F-4CA3-8ACB-2DC0E48FE257}" srcOrd="0" destOrd="0" presId="urn:microsoft.com/office/officeart/2005/8/layout/hierarchy3"/>
    <dgm:cxn modelId="{046CFE24-344D-496F-AD0C-9A7DC098697D}" type="presParOf" srcId="{6C0B947B-DB40-4ACB-8D96-B1711FB94EDE}" destId="{321BA545-A329-4D1F-AA8A-02B643D184ED}" srcOrd="1" destOrd="0" presId="urn:microsoft.com/office/officeart/2005/8/layout/hierarchy3"/>
    <dgm:cxn modelId="{9253D9B0-047F-4F18-9B40-449E1B6C399C}" type="presParOf" srcId="{4C3E55E9-5A5A-4C30-8C3A-578DD3518EE5}" destId="{66FBC487-B27E-4305-AAEF-CBBC82E3A8D7}" srcOrd="1" destOrd="0" presId="urn:microsoft.com/office/officeart/2005/8/layout/hierarchy3"/>
    <dgm:cxn modelId="{F657EBAC-BE43-4EE5-9452-E515E47529E2}" type="presParOf" srcId="{66FBC487-B27E-4305-AAEF-CBBC82E3A8D7}" destId="{8A2B7016-E983-442F-8D01-157622D95FBD}" srcOrd="0" destOrd="0" presId="urn:microsoft.com/office/officeart/2005/8/layout/hierarchy3"/>
    <dgm:cxn modelId="{6E965093-E251-43E0-B943-8067C23EDF30}" type="presParOf" srcId="{66FBC487-B27E-4305-AAEF-CBBC82E3A8D7}" destId="{BA9F84EF-E00C-4B7F-B94A-D51107A24A74}" srcOrd="1" destOrd="0" presId="urn:microsoft.com/office/officeart/2005/8/layout/hierarchy3"/>
    <dgm:cxn modelId="{8A36CAF7-A228-4F66-9331-7233FC4E8EB3}" type="presParOf" srcId="{66FBC487-B27E-4305-AAEF-CBBC82E3A8D7}" destId="{33515CF2-9024-43A6-AAE3-7E6759C68EF7}" srcOrd="2" destOrd="0" presId="urn:microsoft.com/office/officeart/2005/8/layout/hierarchy3"/>
    <dgm:cxn modelId="{D3ED5E74-69E5-4F7E-8ED4-ED33090A8D8B}" type="presParOf" srcId="{66FBC487-B27E-4305-AAEF-CBBC82E3A8D7}" destId="{E69184E6-113D-478C-819B-AE5C91FE129C}" srcOrd="3" destOrd="0" presId="urn:microsoft.com/office/officeart/2005/8/layout/hierarchy3"/>
    <dgm:cxn modelId="{373AFF05-C458-43FD-AA71-7970AF8A7950}" type="presParOf" srcId="{66FBC487-B27E-4305-AAEF-CBBC82E3A8D7}" destId="{7AC5EEC8-30D8-4C7F-80FE-C264337CB94A}" srcOrd="4" destOrd="0" presId="urn:microsoft.com/office/officeart/2005/8/layout/hierarchy3"/>
    <dgm:cxn modelId="{014EF4A0-7F0D-4CC5-B47C-AB06AA280058}" type="presParOf" srcId="{66FBC487-B27E-4305-AAEF-CBBC82E3A8D7}" destId="{9CC5DC68-5279-4D06-99D8-DC70BE3E6B90}" srcOrd="5" destOrd="0" presId="urn:microsoft.com/office/officeart/2005/8/layout/hierarchy3"/>
    <dgm:cxn modelId="{9398C9A1-9C89-4F96-866D-DF73FA9DC14E}" type="presParOf" srcId="{66FBC487-B27E-4305-AAEF-CBBC82E3A8D7}" destId="{499C710D-2A3F-412D-8824-FD3A5D25EF19}" srcOrd="6" destOrd="0" presId="urn:microsoft.com/office/officeart/2005/8/layout/hierarchy3"/>
    <dgm:cxn modelId="{41FE51C3-646F-4DB8-A6D6-90D0F8D38FD9}" type="presParOf" srcId="{66FBC487-B27E-4305-AAEF-CBBC82E3A8D7}" destId="{07FF05BF-305A-433C-9316-3B2A173A154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D2C5E2-D08D-4613-B3F8-9A00BEED26A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5B028E0F-BAB1-4691-9063-8DB01AB425F9}">
      <dgm:prSet phldrT="[Text]" custT="1"/>
      <dgm:spPr/>
      <dgm:t>
        <a:bodyPr/>
        <a:lstStyle/>
        <a:p>
          <a:r>
            <a:rPr lang="en-US" sz="4000" b="1" dirty="0" smtClean="0"/>
            <a:t>FCS</a:t>
          </a:r>
          <a:endParaRPr lang="en-US" sz="4000" b="1" dirty="0"/>
        </a:p>
      </dgm:t>
    </dgm:pt>
    <dgm:pt modelId="{C4ABC3E4-BBF5-4EB4-9C62-32DAFFE8E13C}" type="parTrans" cxnId="{4E77CB8F-D68B-4162-9993-01F3BCDED71F}">
      <dgm:prSet/>
      <dgm:spPr/>
      <dgm:t>
        <a:bodyPr/>
        <a:lstStyle/>
        <a:p>
          <a:endParaRPr lang="en-US"/>
        </a:p>
      </dgm:t>
    </dgm:pt>
    <dgm:pt modelId="{0D61D0D0-560E-45A2-A4C8-5A4EF4C936B3}" type="sibTrans" cxnId="{4E77CB8F-D68B-4162-9993-01F3BCDED71F}">
      <dgm:prSet/>
      <dgm:spPr/>
      <dgm:t>
        <a:bodyPr/>
        <a:lstStyle/>
        <a:p>
          <a:endParaRPr lang="en-US"/>
        </a:p>
      </dgm:t>
    </dgm:pt>
    <dgm:pt modelId="{960CEAC1-7070-4400-850C-E1032DC05AC9}">
      <dgm:prSet phldrT="[Text]"/>
      <dgm:spPr/>
      <dgm:t>
        <a:bodyPr/>
        <a:lstStyle/>
        <a:p>
          <a:r>
            <a:rPr lang="en-US" dirty="0" smtClean="0"/>
            <a:t>Land Grant System</a:t>
          </a:r>
          <a:endParaRPr lang="en-US" dirty="0"/>
        </a:p>
      </dgm:t>
    </dgm:pt>
    <dgm:pt modelId="{895B939D-CB05-4411-955F-22362F1CD8BB}" type="parTrans" cxnId="{ABD07F24-C465-481F-8970-D50D8D08C260}">
      <dgm:prSet/>
      <dgm:spPr/>
      <dgm:t>
        <a:bodyPr/>
        <a:lstStyle/>
        <a:p>
          <a:endParaRPr lang="en-US"/>
        </a:p>
      </dgm:t>
    </dgm:pt>
    <dgm:pt modelId="{CADC2278-F2EF-432B-80BD-DD8A3F57864D}" type="sibTrans" cxnId="{ABD07F24-C465-481F-8970-D50D8D08C260}">
      <dgm:prSet/>
      <dgm:spPr/>
      <dgm:t>
        <a:bodyPr/>
        <a:lstStyle/>
        <a:p>
          <a:endParaRPr lang="en-US"/>
        </a:p>
      </dgm:t>
    </dgm:pt>
    <dgm:pt modelId="{7BC78C98-37AE-42D3-B54A-5E5CDF1605E5}">
      <dgm:prSet phldrT="[Text]"/>
      <dgm:spPr/>
      <dgm:t>
        <a:bodyPr/>
        <a:lstStyle/>
        <a:p>
          <a:r>
            <a:rPr lang="en-US" dirty="0" smtClean="0"/>
            <a:t>4-H</a:t>
          </a:r>
        </a:p>
        <a:p>
          <a:r>
            <a:rPr lang="en-US" dirty="0" smtClean="0"/>
            <a:t>AG</a:t>
          </a:r>
        </a:p>
        <a:p>
          <a:r>
            <a:rPr lang="en-US" dirty="0" smtClean="0"/>
            <a:t>CRD</a:t>
          </a:r>
          <a:endParaRPr lang="en-US" dirty="0"/>
        </a:p>
      </dgm:t>
    </dgm:pt>
    <dgm:pt modelId="{E19D85EA-C05B-4C1F-9D34-16B15C681B98}" type="parTrans" cxnId="{83F4E7FB-C322-43A8-AFE9-F5973579DCD9}">
      <dgm:prSet/>
      <dgm:spPr/>
      <dgm:t>
        <a:bodyPr/>
        <a:lstStyle/>
        <a:p>
          <a:endParaRPr lang="en-US"/>
        </a:p>
      </dgm:t>
    </dgm:pt>
    <dgm:pt modelId="{E5C53476-D45D-4CA5-8888-343FA1C3BE6D}" type="sibTrans" cxnId="{83F4E7FB-C322-43A8-AFE9-F5973579DCD9}">
      <dgm:prSet/>
      <dgm:spPr/>
      <dgm:t>
        <a:bodyPr/>
        <a:lstStyle/>
        <a:p>
          <a:endParaRPr lang="en-US"/>
        </a:p>
      </dgm:t>
    </dgm:pt>
    <dgm:pt modelId="{F7CF05F0-3E59-413A-95FE-40FFCFBF4C0C}" type="pres">
      <dgm:prSet presAssocID="{EFD2C5E2-D08D-4613-B3F8-9A00BEED26A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CDE3CE0-2153-4C17-90B3-EF17004F1F58}" type="pres">
      <dgm:prSet presAssocID="{5B028E0F-BAB1-4691-9063-8DB01AB425F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4439F9-1D44-47B4-91D2-5A82E2C753CE}" type="pres">
      <dgm:prSet presAssocID="{5B028E0F-BAB1-4691-9063-8DB01AB425F9}" presName="gear1srcNode" presStyleLbl="node1" presStyleIdx="0" presStyleCnt="3"/>
      <dgm:spPr/>
      <dgm:t>
        <a:bodyPr/>
        <a:lstStyle/>
        <a:p>
          <a:endParaRPr lang="en-US"/>
        </a:p>
      </dgm:t>
    </dgm:pt>
    <dgm:pt modelId="{2C2EE253-96FC-4184-B205-8D1C579A241D}" type="pres">
      <dgm:prSet presAssocID="{5B028E0F-BAB1-4691-9063-8DB01AB425F9}" presName="gear1dstNode" presStyleLbl="node1" presStyleIdx="0" presStyleCnt="3"/>
      <dgm:spPr/>
      <dgm:t>
        <a:bodyPr/>
        <a:lstStyle/>
        <a:p>
          <a:endParaRPr lang="en-US"/>
        </a:p>
      </dgm:t>
    </dgm:pt>
    <dgm:pt modelId="{16F16BF6-AA14-417B-8EC8-104A43C71E52}" type="pres">
      <dgm:prSet presAssocID="{960CEAC1-7070-4400-850C-E1032DC05AC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81E09-6572-4595-BFA0-735DEE6763DA}" type="pres">
      <dgm:prSet presAssocID="{960CEAC1-7070-4400-850C-E1032DC05AC9}" presName="gear2srcNode" presStyleLbl="node1" presStyleIdx="1" presStyleCnt="3"/>
      <dgm:spPr/>
      <dgm:t>
        <a:bodyPr/>
        <a:lstStyle/>
        <a:p>
          <a:endParaRPr lang="en-US"/>
        </a:p>
      </dgm:t>
    </dgm:pt>
    <dgm:pt modelId="{5DDF1B62-4FF9-44C1-8D9C-9E66BAA2DFF7}" type="pres">
      <dgm:prSet presAssocID="{960CEAC1-7070-4400-850C-E1032DC05AC9}" presName="gear2dstNode" presStyleLbl="node1" presStyleIdx="1" presStyleCnt="3"/>
      <dgm:spPr/>
      <dgm:t>
        <a:bodyPr/>
        <a:lstStyle/>
        <a:p>
          <a:endParaRPr lang="en-US"/>
        </a:p>
      </dgm:t>
    </dgm:pt>
    <dgm:pt modelId="{BA41C0A2-C912-42B0-8061-B09C537B913F}" type="pres">
      <dgm:prSet presAssocID="{7BC78C98-37AE-42D3-B54A-5E5CDF1605E5}" presName="gear3" presStyleLbl="node1" presStyleIdx="2" presStyleCnt="3"/>
      <dgm:spPr/>
      <dgm:t>
        <a:bodyPr/>
        <a:lstStyle/>
        <a:p>
          <a:endParaRPr lang="en-US"/>
        </a:p>
      </dgm:t>
    </dgm:pt>
    <dgm:pt modelId="{EE81B68B-F956-42AA-97F5-AAB4EACBAA7B}" type="pres">
      <dgm:prSet presAssocID="{7BC78C98-37AE-42D3-B54A-5E5CDF1605E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656C3-5E18-4BEA-8742-50039F513255}" type="pres">
      <dgm:prSet presAssocID="{7BC78C98-37AE-42D3-B54A-5E5CDF1605E5}" presName="gear3srcNode" presStyleLbl="node1" presStyleIdx="2" presStyleCnt="3"/>
      <dgm:spPr/>
      <dgm:t>
        <a:bodyPr/>
        <a:lstStyle/>
        <a:p>
          <a:endParaRPr lang="en-US"/>
        </a:p>
      </dgm:t>
    </dgm:pt>
    <dgm:pt modelId="{A8C0DEB4-A4E9-41B4-A220-4D6A3A2F833D}" type="pres">
      <dgm:prSet presAssocID="{7BC78C98-37AE-42D3-B54A-5E5CDF1605E5}" presName="gear3dstNode" presStyleLbl="node1" presStyleIdx="2" presStyleCnt="3"/>
      <dgm:spPr/>
      <dgm:t>
        <a:bodyPr/>
        <a:lstStyle/>
        <a:p>
          <a:endParaRPr lang="en-US"/>
        </a:p>
      </dgm:t>
    </dgm:pt>
    <dgm:pt modelId="{50206764-870E-4CEC-8168-2FDAA8000F39}" type="pres">
      <dgm:prSet presAssocID="{0D61D0D0-560E-45A2-A4C8-5A4EF4C936B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F2BF937-6A06-4C9A-9B64-2983F32F8945}" type="pres">
      <dgm:prSet presAssocID="{CADC2278-F2EF-432B-80BD-DD8A3F57864D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146FC273-A4FB-419F-AB65-526CAF28ECB0}" type="pres">
      <dgm:prSet presAssocID="{E5C53476-D45D-4CA5-8888-343FA1C3BE6D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E6EA8D9-D22D-4BE1-BF56-669EB34D44A7}" type="presOf" srcId="{CADC2278-F2EF-432B-80BD-DD8A3F57864D}" destId="{4F2BF937-6A06-4C9A-9B64-2983F32F8945}" srcOrd="0" destOrd="0" presId="urn:microsoft.com/office/officeart/2005/8/layout/gear1"/>
    <dgm:cxn modelId="{F5561FAE-A16C-4652-A415-A23C84D51C9A}" type="presOf" srcId="{960CEAC1-7070-4400-850C-E1032DC05AC9}" destId="{A0981E09-6572-4595-BFA0-735DEE6763DA}" srcOrd="1" destOrd="0" presId="urn:microsoft.com/office/officeart/2005/8/layout/gear1"/>
    <dgm:cxn modelId="{12603178-FF05-48F9-BCA6-9E2BA6CCD0C4}" type="presOf" srcId="{960CEAC1-7070-4400-850C-E1032DC05AC9}" destId="{5DDF1B62-4FF9-44C1-8D9C-9E66BAA2DFF7}" srcOrd="2" destOrd="0" presId="urn:microsoft.com/office/officeart/2005/8/layout/gear1"/>
    <dgm:cxn modelId="{636E30A3-0A1A-47E4-B6E4-9789A1423E31}" type="presOf" srcId="{5B028E0F-BAB1-4691-9063-8DB01AB425F9}" destId="{2C2EE253-96FC-4184-B205-8D1C579A241D}" srcOrd="2" destOrd="0" presId="urn:microsoft.com/office/officeart/2005/8/layout/gear1"/>
    <dgm:cxn modelId="{83F4E7FB-C322-43A8-AFE9-F5973579DCD9}" srcId="{EFD2C5E2-D08D-4613-B3F8-9A00BEED26A0}" destId="{7BC78C98-37AE-42D3-B54A-5E5CDF1605E5}" srcOrd="2" destOrd="0" parTransId="{E19D85EA-C05B-4C1F-9D34-16B15C681B98}" sibTransId="{E5C53476-D45D-4CA5-8888-343FA1C3BE6D}"/>
    <dgm:cxn modelId="{4E77CB8F-D68B-4162-9993-01F3BCDED71F}" srcId="{EFD2C5E2-D08D-4613-B3F8-9A00BEED26A0}" destId="{5B028E0F-BAB1-4691-9063-8DB01AB425F9}" srcOrd="0" destOrd="0" parTransId="{C4ABC3E4-BBF5-4EB4-9C62-32DAFFE8E13C}" sibTransId="{0D61D0D0-560E-45A2-A4C8-5A4EF4C936B3}"/>
    <dgm:cxn modelId="{ABD07F24-C465-481F-8970-D50D8D08C260}" srcId="{EFD2C5E2-D08D-4613-B3F8-9A00BEED26A0}" destId="{960CEAC1-7070-4400-850C-E1032DC05AC9}" srcOrd="1" destOrd="0" parTransId="{895B939D-CB05-4411-955F-22362F1CD8BB}" sibTransId="{CADC2278-F2EF-432B-80BD-DD8A3F57864D}"/>
    <dgm:cxn modelId="{F75BF089-BED7-48CD-819D-72A587B57691}" type="presOf" srcId="{960CEAC1-7070-4400-850C-E1032DC05AC9}" destId="{16F16BF6-AA14-417B-8EC8-104A43C71E52}" srcOrd="0" destOrd="0" presId="urn:microsoft.com/office/officeart/2005/8/layout/gear1"/>
    <dgm:cxn modelId="{F80768A6-2562-4EBC-83D6-9CC2DFB347E7}" type="presOf" srcId="{EFD2C5E2-D08D-4613-B3F8-9A00BEED26A0}" destId="{F7CF05F0-3E59-413A-95FE-40FFCFBF4C0C}" srcOrd="0" destOrd="0" presId="urn:microsoft.com/office/officeart/2005/8/layout/gear1"/>
    <dgm:cxn modelId="{08C42F2A-F962-413F-8EDC-FBB7FE8ADC76}" type="presOf" srcId="{7BC78C98-37AE-42D3-B54A-5E5CDF1605E5}" destId="{EE81B68B-F956-42AA-97F5-AAB4EACBAA7B}" srcOrd="1" destOrd="0" presId="urn:microsoft.com/office/officeart/2005/8/layout/gear1"/>
    <dgm:cxn modelId="{F518E3C1-35AE-4AA9-A1A4-3E2E0318EAFD}" type="presOf" srcId="{0D61D0D0-560E-45A2-A4C8-5A4EF4C936B3}" destId="{50206764-870E-4CEC-8168-2FDAA8000F39}" srcOrd="0" destOrd="0" presId="urn:microsoft.com/office/officeart/2005/8/layout/gear1"/>
    <dgm:cxn modelId="{B8B31CC1-180A-4B18-A7BF-92AC160A4608}" type="presOf" srcId="{5B028E0F-BAB1-4691-9063-8DB01AB425F9}" destId="{6E4439F9-1D44-47B4-91D2-5A82E2C753CE}" srcOrd="1" destOrd="0" presId="urn:microsoft.com/office/officeart/2005/8/layout/gear1"/>
    <dgm:cxn modelId="{70A89C33-1055-4722-802F-CDD584E7CB82}" type="presOf" srcId="{7BC78C98-37AE-42D3-B54A-5E5CDF1605E5}" destId="{A8C0DEB4-A4E9-41B4-A220-4D6A3A2F833D}" srcOrd="3" destOrd="0" presId="urn:microsoft.com/office/officeart/2005/8/layout/gear1"/>
    <dgm:cxn modelId="{C96F872F-0CB2-461B-95DB-F9B742525EB4}" type="presOf" srcId="{7BC78C98-37AE-42D3-B54A-5E5CDF1605E5}" destId="{BA41C0A2-C912-42B0-8061-B09C537B913F}" srcOrd="0" destOrd="0" presId="urn:microsoft.com/office/officeart/2005/8/layout/gear1"/>
    <dgm:cxn modelId="{84952182-C36A-43BD-8B6F-4753118DCEB3}" type="presOf" srcId="{7BC78C98-37AE-42D3-B54A-5E5CDF1605E5}" destId="{60C656C3-5E18-4BEA-8742-50039F513255}" srcOrd="2" destOrd="0" presId="urn:microsoft.com/office/officeart/2005/8/layout/gear1"/>
    <dgm:cxn modelId="{AE30F9E8-1A9E-4597-AC81-940D7E9EE8CA}" type="presOf" srcId="{E5C53476-D45D-4CA5-8888-343FA1C3BE6D}" destId="{146FC273-A4FB-419F-AB65-526CAF28ECB0}" srcOrd="0" destOrd="0" presId="urn:microsoft.com/office/officeart/2005/8/layout/gear1"/>
    <dgm:cxn modelId="{224F5627-DD92-407A-B478-C9C61615BEC4}" type="presOf" srcId="{5B028E0F-BAB1-4691-9063-8DB01AB425F9}" destId="{7CDE3CE0-2153-4C17-90B3-EF17004F1F58}" srcOrd="0" destOrd="0" presId="urn:microsoft.com/office/officeart/2005/8/layout/gear1"/>
    <dgm:cxn modelId="{E89417D3-C74E-4F5E-8C2C-586DD1E5F434}" type="presParOf" srcId="{F7CF05F0-3E59-413A-95FE-40FFCFBF4C0C}" destId="{7CDE3CE0-2153-4C17-90B3-EF17004F1F58}" srcOrd="0" destOrd="0" presId="urn:microsoft.com/office/officeart/2005/8/layout/gear1"/>
    <dgm:cxn modelId="{1F83F650-AD30-46C6-9A73-72ED61E500FE}" type="presParOf" srcId="{F7CF05F0-3E59-413A-95FE-40FFCFBF4C0C}" destId="{6E4439F9-1D44-47B4-91D2-5A82E2C753CE}" srcOrd="1" destOrd="0" presId="urn:microsoft.com/office/officeart/2005/8/layout/gear1"/>
    <dgm:cxn modelId="{4F9E5561-8D0E-4D7D-9662-7BFB78B546EA}" type="presParOf" srcId="{F7CF05F0-3E59-413A-95FE-40FFCFBF4C0C}" destId="{2C2EE253-96FC-4184-B205-8D1C579A241D}" srcOrd="2" destOrd="0" presId="urn:microsoft.com/office/officeart/2005/8/layout/gear1"/>
    <dgm:cxn modelId="{694EB977-DDA8-436D-AED7-DD21A9F56261}" type="presParOf" srcId="{F7CF05F0-3E59-413A-95FE-40FFCFBF4C0C}" destId="{16F16BF6-AA14-417B-8EC8-104A43C71E52}" srcOrd="3" destOrd="0" presId="urn:microsoft.com/office/officeart/2005/8/layout/gear1"/>
    <dgm:cxn modelId="{BE6B6045-88A7-4A3D-ACF1-8C242EB02A9B}" type="presParOf" srcId="{F7CF05F0-3E59-413A-95FE-40FFCFBF4C0C}" destId="{A0981E09-6572-4595-BFA0-735DEE6763DA}" srcOrd="4" destOrd="0" presId="urn:microsoft.com/office/officeart/2005/8/layout/gear1"/>
    <dgm:cxn modelId="{6709D98D-7386-4FA4-9488-A8EB164E6760}" type="presParOf" srcId="{F7CF05F0-3E59-413A-95FE-40FFCFBF4C0C}" destId="{5DDF1B62-4FF9-44C1-8D9C-9E66BAA2DFF7}" srcOrd="5" destOrd="0" presId="urn:microsoft.com/office/officeart/2005/8/layout/gear1"/>
    <dgm:cxn modelId="{A122CFD3-A55D-4F67-B027-34F34D0AEE98}" type="presParOf" srcId="{F7CF05F0-3E59-413A-95FE-40FFCFBF4C0C}" destId="{BA41C0A2-C912-42B0-8061-B09C537B913F}" srcOrd="6" destOrd="0" presId="urn:microsoft.com/office/officeart/2005/8/layout/gear1"/>
    <dgm:cxn modelId="{F213DE83-D52B-4691-A0F8-527A8103D121}" type="presParOf" srcId="{F7CF05F0-3E59-413A-95FE-40FFCFBF4C0C}" destId="{EE81B68B-F956-42AA-97F5-AAB4EACBAA7B}" srcOrd="7" destOrd="0" presId="urn:microsoft.com/office/officeart/2005/8/layout/gear1"/>
    <dgm:cxn modelId="{BE1B4019-29BA-4861-BE99-16146296A779}" type="presParOf" srcId="{F7CF05F0-3E59-413A-95FE-40FFCFBF4C0C}" destId="{60C656C3-5E18-4BEA-8742-50039F513255}" srcOrd="8" destOrd="0" presId="urn:microsoft.com/office/officeart/2005/8/layout/gear1"/>
    <dgm:cxn modelId="{69E520D5-6FD0-46D8-AA46-51141566517B}" type="presParOf" srcId="{F7CF05F0-3E59-413A-95FE-40FFCFBF4C0C}" destId="{A8C0DEB4-A4E9-41B4-A220-4D6A3A2F833D}" srcOrd="9" destOrd="0" presId="urn:microsoft.com/office/officeart/2005/8/layout/gear1"/>
    <dgm:cxn modelId="{7464D969-0FF3-414F-BDAF-F402F3A7CC46}" type="presParOf" srcId="{F7CF05F0-3E59-413A-95FE-40FFCFBF4C0C}" destId="{50206764-870E-4CEC-8168-2FDAA8000F39}" srcOrd="10" destOrd="0" presId="urn:microsoft.com/office/officeart/2005/8/layout/gear1"/>
    <dgm:cxn modelId="{68694700-3A93-445A-AF32-0CA6553D20BA}" type="presParOf" srcId="{F7CF05F0-3E59-413A-95FE-40FFCFBF4C0C}" destId="{4F2BF937-6A06-4C9A-9B64-2983F32F8945}" srcOrd="11" destOrd="0" presId="urn:microsoft.com/office/officeart/2005/8/layout/gear1"/>
    <dgm:cxn modelId="{48314A59-1EB5-42BA-823F-16FA5D2E092E}" type="presParOf" srcId="{F7CF05F0-3E59-413A-95FE-40FFCFBF4C0C}" destId="{146FC273-A4FB-419F-AB65-526CAF28ECB0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C6063-DAD7-4D1A-BBE3-F828771135BE}">
      <dsp:nvSpPr>
        <dsp:cNvPr id="0" name=""/>
        <dsp:cNvSpPr/>
      </dsp:nvSpPr>
      <dsp:spPr>
        <a:xfrm>
          <a:off x="1090116" y="1287"/>
          <a:ext cx="1486629" cy="74331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Background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(Starting Point)</a:t>
          </a:r>
          <a:endParaRPr lang="en-US" sz="1200" kern="1200" dirty="0"/>
        </a:p>
      </dsp:txBody>
      <dsp:txXfrm>
        <a:off x="1111887" y="23058"/>
        <a:ext cx="1443087" cy="699772"/>
      </dsp:txXfrm>
    </dsp:sp>
    <dsp:sp modelId="{F591E45D-9CC9-4B5F-8525-7F121FC2C57A}">
      <dsp:nvSpPr>
        <dsp:cNvPr id="0" name=""/>
        <dsp:cNvSpPr/>
      </dsp:nvSpPr>
      <dsp:spPr>
        <a:xfrm>
          <a:off x="1238779" y="744601"/>
          <a:ext cx="148662" cy="557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86"/>
              </a:lnTo>
              <a:lnTo>
                <a:pt x="148662" y="557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3D29B1-5A9B-4B19-B938-DECCC941E824}">
      <dsp:nvSpPr>
        <dsp:cNvPr id="0" name=""/>
        <dsp:cNvSpPr/>
      </dsp:nvSpPr>
      <dsp:spPr>
        <a:xfrm>
          <a:off x="1387442" y="930430"/>
          <a:ext cx="1189303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Establish a shared meaning</a:t>
          </a:r>
          <a:endParaRPr lang="en-US" sz="1200" kern="1200" dirty="0"/>
        </a:p>
      </dsp:txBody>
      <dsp:txXfrm>
        <a:off x="1409213" y="952201"/>
        <a:ext cx="1145761" cy="699772"/>
      </dsp:txXfrm>
    </dsp:sp>
    <dsp:sp modelId="{9BFBD38F-B454-4EA7-A3C8-0D541CB374D6}">
      <dsp:nvSpPr>
        <dsp:cNvPr id="0" name=""/>
        <dsp:cNvSpPr/>
      </dsp:nvSpPr>
      <dsp:spPr>
        <a:xfrm>
          <a:off x="1238779" y="744601"/>
          <a:ext cx="148662" cy="148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629"/>
              </a:lnTo>
              <a:lnTo>
                <a:pt x="148662" y="1486629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22CEE-E1FF-467A-82B7-CC5E76FF65BF}">
      <dsp:nvSpPr>
        <dsp:cNvPr id="0" name=""/>
        <dsp:cNvSpPr/>
      </dsp:nvSpPr>
      <dsp:spPr>
        <a:xfrm>
          <a:off x="1387442" y="1859574"/>
          <a:ext cx="1189303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Gather insight to inform future actions/efforts </a:t>
          </a:r>
          <a:endParaRPr lang="en-US" sz="1100" kern="1200" dirty="0"/>
        </a:p>
      </dsp:txBody>
      <dsp:txXfrm>
        <a:off x="1409213" y="1881345"/>
        <a:ext cx="1145761" cy="699772"/>
      </dsp:txXfrm>
    </dsp:sp>
    <dsp:sp modelId="{72704061-DB23-41D3-8393-C8D8EC271439}">
      <dsp:nvSpPr>
        <dsp:cNvPr id="0" name=""/>
        <dsp:cNvSpPr/>
      </dsp:nvSpPr>
      <dsp:spPr>
        <a:xfrm>
          <a:off x="2948403" y="1287"/>
          <a:ext cx="1486629" cy="74331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Methods</a:t>
          </a:r>
          <a:endParaRPr lang="en-US" sz="1200" kern="1200" dirty="0"/>
        </a:p>
      </dsp:txBody>
      <dsp:txXfrm>
        <a:off x="2970174" y="23058"/>
        <a:ext cx="1443087" cy="699772"/>
      </dsp:txXfrm>
    </dsp:sp>
    <dsp:sp modelId="{99F6C07D-A717-44AD-A982-DF83AF182A04}">
      <dsp:nvSpPr>
        <dsp:cNvPr id="0" name=""/>
        <dsp:cNvSpPr/>
      </dsp:nvSpPr>
      <dsp:spPr>
        <a:xfrm>
          <a:off x="3097066" y="744601"/>
          <a:ext cx="148662" cy="557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86"/>
              </a:lnTo>
              <a:lnTo>
                <a:pt x="148662" y="557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6469F-9E49-4533-9554-1CB06DD2CA5C}">
      <dsp:nvSpPr>
        <dsp:cNvPr id="0" name=""/>
        <dsp:cNvSpPr/>
      </dsp:nvSpPr>
      <dsp:spPr>
        <a:xfrm>
          <a:off x="3245729" y="930430"/>
          <a:ext cx="1189303" cy="74331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Awareness raising through Webinar presentation</a:t>
          </a:r>
          <a:endParaRPr lang="en-US" sz="1100" kern="1200" dirty="0"/>
        </a:p>
      </dsp:txBody>
      <dsp:txXfrm>
        <a:off x="3267500" y="952201"/>
        <a:ext cx="1145761" cy="699772"/>
      </dsp:txXfrm>
    </dsp:sp>
    <dsp:sp modelId="{97411FBB-525C-4D04-88CB-DF09A0692DA4}">
      <dsp:nvSpPr>
        <dsp:cNvPr id="0" name=""/>
        <dsp:cNvSpPr/>
      </dsp:nvSpPr>
      <dsp:spPr>
        <a:xfrm>
          <a:off x="3097066" y="744601"/>
          <a:ext cx="148662" cy="148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629"/>
              </a:lnTo>
              <a:lnTo>
                <a:pt x="148662" y="1486629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7D4AA-C535-42D5-92E4-6D2C5D066357}">
      <dsp:nvSpPr>
        <dsp:cNvPr id="0" name=""/>
        <dsp:cNvSpPr/>
      </dsp:nvSpPr>
      <dsp:spPr>
        <a:xfrm>
          <a:off x="3245729" y="1859574"/>
          <a:ext cx="1189303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Information gathering through focus groups</a:t>
          </a:r>
          <a:endParaRPr lang="en-US" sz="1100" kern="1200" dirty="0"/>
        </a:p>
      </dsp:txBody>
      <dsp:txXfrm>
        <a:off x="3267500" y="1881345"/>
        <a:ext cx="1145761" cy="699772"/>
      </dsp:txXfrm>
    </dsp:sp>
    <dsp:sp modelId="{3FE77B48-667F-4CA3-8ACB-2DC0E48FE257}">
      <dsp:nvSpPr>
        <dsp:cNvPr id="0" name=""/>
        <dsp:cNvSpPr/>
      </dsp:nvSpPr>
      <dsp:spPr>
        <a:xfrm>
          <a:off x="4806690" y="1287"/>
          <a:ext cx="1486629" cy="743314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Results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(What is needed)</a:t>
          </a:r>
          <a:endParaRPr lang="en-US" sz="1200" kern="1200" dirty="0"/>
        </a:p>
      </dsp:txBody>
      <dsp:txXfrm>
        <a:off x="4828461" y="23058"/>
        <a:ext cx="1443087" cy="699772"/>
      </dsp:txXfrm>
    </dsp:sp>
    <dsp:sp modelId="{8A2B7016-E983-442F-8D01-157622D95FBD}">
      <dsp:nvSpPr>
        <dsp:cNvPr id="0" name=""/>
        <dsp:cNvSpPr/>
      </dsp:nvSpPr>
      <dsp:spPr>
        <a:xfrm>
          <a:off x="4955353" y="744601"/>
          <a:ext cx="148662" cy="557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486"/>
              </a:lnTo>
              <a:lnTo>
                <a:pt x="148662" y="55748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F84EF-E00C-4B7F-B94A-D51107A24A74}">
      <dsp:nvSpPr>
        <dsp:cNvPr id="0" name=""/>
        <dsp:cNvSpPr/>
      </dsp:nvSpPr>
      <dsp:spPr>
        <a:xfrm>
          <a:off x="5104016" y="930430"/>
          <a:ext cx="1189303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Equip Extension staff with knowledge and skills</a:t>
          </a:r>
          <a:endParaRPr lang="en-US" sz="1100" kern="1200" dirty="0"/>
        </a:p>
      </dsp:txBody>
      <dsp:txXfrm>
        <a:off x="5125787" y="952201"/>
        <a:ext cx="1145761" cy="699772"/>
      </dsp:txXfrm>
    </dsp:sp>
    <dsp:sp modelId="{33515CF2-9024-43A6-AAE3-7E6759C68EF7}">
      <dsp:nvSpPr>
        <dsp:cNvPr id="0" name=""/>
        <dsp:cNvSpPr/>
      </dsp:nvSpPr>
      <dsp:spPr>
        <a:xfrm>
          <a:off x="4955353" y="744601"/>
          <a:ext cx="148662" cy="1486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629"/>
              </a:lnTo>
              <a:lnTo>
                <a:pt x="148662" y="14866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184E6-113D-478C-819B-AE5C91FE129C}">
      <dsp:nvSpPr>
        <dsp:cNvPr id="0" name=""/>
        <dsp:cNvSpPr/>
      </dsp:nvSpPr>
      <dsp:spPr>
        <a:xfrm>
          <a:off x="5104016" y="1859574"/>
          <a:ext cx="1465281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Foster sustainable networks for Extension peer mentoring and professional development</a:t>
          </a:r>
          <a:endParaRPr lang="en-US" sz="1100" kern="1200" dirty="0"/>
        </a:p>
      </dsp:txBody>
      <dsp:txXfrm>
        <a:off x="5125787" y="1881345"/>
        <a:ext cx="1421739" cy="699772"/>
      </dsp:txXfrm>
    </dsp:sp>
    <dsp:sp modelId="{7AC5EEC8-30D8-4C7F-80FE-C264337CB94A}">
      <dsp:nvSpPr>
        <dsp:cNvPr id="0" name=""/>
        <dsp:cNvSpPr/>
      </dsp:nvSpPr>
      <dsp:spPr>
        <a:xfrm>
          <a:off x="4955353" y="744601"/>
          <a:ext cx="148662" cy="2415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5773"/>
              </a:lnTo>
              <a:lnTo>
                <a:pt x="148662" y="24157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5DC68-5279-4D06-99D8-DC70BE3E6B90}">
      <dsp:nvSpPr>
        <dsp:cNvPr id="0" name=""/>
        <dsp:cNvSpPr/>
      </dsp:nvSpPr>
      <dsp:spPr>
        <a:xfrm>
          <a:off x="5104016" y="2788717"/>
          <a:ext cx="1189303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Connect state/regional efforts to ECOP action team</a:t>
          </a:r>
          <a:endParaRPr lang="en-US" sz="1100" kern="1200" dirty="0"/>
        </a:p>
      </dsp:txBody>
      <dsp:txXfrm>
        <a:off x="5125787" y="2810488"/>
        <a:ext cx="1145761" cy="699772"/>
      </dsp:txXfrm>
    </dsp:sp>
    <dsp:sp modelId="{499C710D-2A3F-412D-8824-FD3A5D25EF19}">
      <dsp:nvSpPr>
        <dsp:cNvPr id="0" name=""/>
        <dsp:cNvSpPr/>
      </dsp:nvSpPr>
      <dsp:spPr>
        <a:xfrm>
          <a:off x="4955353" y="744601"/>
          <a:ext cx="148662" cy="3344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44916"/>
              </a:lnTo>
              <a:lnTo>
                <a:pt x="148662" y="3344916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F05BF-305A-433C-9316-3B2A173A154C}">
      <dsp:nvSpPr>
        <dsp:cNvPr id="0" name=""/>
        <dsp:cNvSpPr/>
      </dsp:nvSpPr>
      <dsp:spPr>
        <a:xfrm>
          <a:off x="5104016" y="3717861"/>
          <a:ext cx="1189303" cy="7433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Develop methods for evaluating outcomes and impacts</a:t>
          </a:r>
          <a:endParaRPr lang="en-US" sz="1100" kern="1200" dirty="0"/>
        </a:p>
      </dsp:txBody>
      <dsp:txXfrm>
        <a:off x="5125787" y="3739632"/>
        <a:ext cx="1145761" cy="699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E3CE0-2153-4C17-90B3-EF17004F1F58}">
      <dsp:nvSpPr>
        <dsp:cNvPr id="0" name=""/>
        <dsp:cNvSpPr/>
      </dsp:nvSpPr>
      <dsp:spPr>
        <a:xfrm>
          <a:off x="3707606" y="3086100"/>
          <a:ext cx="3771900" cy="37719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FCS</a:t>
          </a:r>
          <a:endParaRPr lang="en-US" sz="4000" b="1" kern="1200" dirty="0"/>
        </a:p>
      </dsp:txBody>
      <dsp:txXfrm>
        <a:off x="4465926" y="3969650"/>
        <a:ext cx="2255260" cy="1938834"/>
      </dsp:txXfrm>
    </dsp:sp>
    <dsp:sp modelId="{16F16BF6-AA14-417B-8EC8-104A43C71E52}">
      <dsp:nvSpPr>
        <dsp:cNvPr id="0" name=""/>
        <dsp:cNvSpPr/>
      </dsp:nvSpPr>
      <dsp:spPr>
        <a:xfrm>
          <a:off x="1513046" y="2194560"/>
          <a:ext cx="2743200" cy="27432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Land Grant System</a:t>
          </a:r>
          <a:endParaRPr lang="en-US" sz="2700" kern="1200" dirty="0"/>
        </a:p>
      </dsp:txBody>
      <dsp:txXfrm>
        <a:off x="2203655" y="2889343"/>
        <a:ext cx="1361982" cy="1353634"/>
      </dsp:txXfrm>
    </dsp:sp>
    <dsp:sp modelId="{BA41C0A2-C912-42B0-8061-B09C537B913F}">
      <dsp:nvSpPr>
        <dsp:cNvPr id="0" name=""/>
        <dsp:cNvSpPr/>
      </dsp:nvSpPr>
      <dsp:spPr>
        <a:xfrm rot="20700000">
          <a:off x="3049518" y="302031"/>
          <a:ext cx="2687776" cy="268777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4-H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AG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CRD</a:t>
          </a:r>
          <a:endParaRPr lang="en-US" sz="2700" kern="1200" dirty="0"/>
        </a:p>
      </dsp:txBody>
      <dsp:txXfrm rot="-20700000">
        <a:off x="3639026" y="891540"/>
        <a:ext cx="1508760" cy="1508760"/>
      </dsp:txXfrm>
    </dsp:sp>
    <dsp:sp modelId="{50206764-870E-4CEC-8168-2FDAA8000F39}">
      <dsp:nvSpPr>
        <dsp:cNvPr id="0" name=""/>
        <dsp:cNvSpPr/>
      </dsp:nvSpPr>
      <dsp:spPr>
        <a:xfrm>
          <a:off x="3447767" y="2499588"/>
          <a:ext cx="4828032" cy="4828032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BF937-6A06-4C9A-9B64-2983F32F8945}">
      <dsp:nvSpPr>
        <dsp:cNvPr id="0" name=""/>
        <dsp:cNvSpPr/>
      </dsp:nvSpPr>
      <dsp:spPr>
        <a:xfrm>
          <a:off x="1027231" y="1576162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FC273-A4FB-419F-AB65-526CAF28ECB0}">
      <dsp:nvSpPr>
        <dsp:cNvPr id="0" name=""/>
        <dsp:cNvSpPr/>
      </dsp:nvSpPr>
      <dsp:spPr>
        <a:xfrm>
          <a:off x="2427808" y="-298123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Opportunities in Health </a:t>
            </a:r>
            <a:br>
              <a:rPr lang="en-US" sz="3600" dirty="0" smtClean="0"/>
            </a:br>
            <a:r>
              <a:rPr lang="en-US" sz="3600" dirty="0" smtClean="0"/>
              <a:t>Maximizing FCS Capacity to Respond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SR FACS PLN Meeting</a:t>
            </a:r>
          </a:p>
          <a:p>
            <a:r>
              <a:rPr lang="en-US" dirty="0" smtClean="0"/>
              <a:t>August 23, 2016</a:t>
            </a:r>
          </a:p>
          <a:p>
            <a:r>
              <a:rPr lang="en-US" dirty="0" smtClean="0"/>
              <a:t>Nashville, Tn.</a:t>
            </a:r>
            <a:endParaRPr lang="en-US" dirty="0"/>
          </a:p>
        </p:txBody>
      </p:sp>
      <p:pic>
        <p:nvPicPr>
          <p:cNvPr id="8" name="Picture Placeholder 7" descr="Closeup of Granny Smith apple and tape measure" title="Sample Fitness Picture"/>
          <p:cNvPicPr>
            <a:picLocks noGrp="1" noChangeAspect="1"/>
          </p:cNvPicPr>
          <p:nvPr>
            <p:ph type="pic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5" name="Picture Placeholder 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9" r="25369"/>
          <a:stretch>
            <a:fillRect/>
          </a:stretch>
        </p:blipFill>
        <p:spPr/>
      </p:pic>
      <p:pic>
        <p:nvPicPr>
          <p:cNvPr id="1028" name="Picture 4" descr="Human Development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r="40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Lisa Washburn</a:t>
            </a:r>
          </a:p>
          <a:p>
            <a:r>
              <a:rPr lang="en-US" sz="1800" dirty="0" smtClean="0"/>
              <a:t>University of Arkansas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0562" y="1458778"/>
            <a:ext cx="3125787" cy="2877260"/>
          </a:xfrm>
        </p:spPr>
        <p:txBody>
          <a:bodyPr/>
          <a:lstStyle/>
          <a:p>
            <a:r>
              <a:rPr lang="en-US" dirty="0" smtClean="0"/>
              <a:t>Culture of Health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b="76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721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8532813" y="5821679"/>
            <a:ext cx="3125787" cy="350521"/>
          </a:xfrm>
        </p:spPr>
        <p:txBody>
          <a:bodyPr/>
          <a:lstStyle/>
          <a:p>
            <a:r>
              <a:rPr lang="en-US" dirty="0" smtClean="0"/>
              <a:t>Robert Wood Johnson Foundation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health Action Framework</a:t>
            </a:r>
            <a:endParaRPr lang="en-US" dirty="0"/>
          </a:p>
        </p:txBody>
      </p:sp>
      <p:pic>
        <p:nvPicPr>
          <p:cNvPr id="3076" name="Picture 4" descr="http://www.policiesforaction.org/sites/default/files/block-images/COH-page_action-framework_0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b="62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8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Health: Underlying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 fontAlgn="base">
              <a:buFont typeface="+mj-lt"/>
              <a:buAutoNum type="arabicPeriod"/>
            </a:pPr>
            <a:r>
              <a:rPr lang="en-US" sz="2300" dirty="0" smtClean="0"/>
              <a:t>Good </a:t>
            </a:r>
            <a:r>
              <a:rPr lang="en-US" sz="2300" dirty="0"/>
              <a:t>health flourishes </a:t>
            </a:r>
            <a:r>
              <a:rPr lang="en-US" sz="2300" b="1" dirty="0"/>
              <a:t>across geographic, demographic and social sectors.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300" dirty="0"/>
              <a:t>Attaining </a:t>
            </a:r>
            <a:r>
              <a:rPr lang="en-US" sz="2300" b="1" dirty="0"/>
              <a:t>the best health </a:t>
            </a:r>
            <a:r>
              <a:rPr lang="en-US" sz="2300" dirty="0"/>
              <a:t>possible is </a:t>
            </a:r>
            <a:r>
              <a:rPr lang="en-US" sz="2300" b="1" dirty="0"/>
              <a:t>valued by our entire society</a:t>
            </a:r>
            <a:r>
              <a:rPr lang="en-US" sz="2300" dirty="0"/>
              <a:t>.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300" b="1" dirty="0"/>
              <a:t>Individuals and families</a:t>
            </a:r>
            <a:r>
              <a:rPr lang="en-US" sz="2300" dirty="0"/>
              <a:t> have the means and the opportunity to make choices that lead to the healthiest lives possible.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300" b="1" dirty="0"/>
              <a:t>Business, government, individuals, and organizations </a:t>
            </a:r>
            <a:r>
              <a:rPr lang="en-US" sz="2300" dirty="0"/>
              <a:t>work together to build healthy communities and lifestyles.</a:t>
            </a:r>
          </a:p>
          <a:p>
            <a:pPr marL="502920" indent="-457200" fontAlgn="base">
              <a:buFont typeface="+mj-lt"/>
              <a:buAutoNum type="arabicPeriod"/>
            </a:pPr>
            <a:r>
              <a:rPr lang="en-US" sz="2300" dirty="0"/>
              <a:t>Everyone has </a:t>
            </a:r>
            <a:r>
              <a:rPr lang="en-US" sz="2300" b="1" dirty="0"/>
              <a:t>access to affordable, quality health care</a:t>
            </a:r>
            <a:r>
              <a:rPr lang="en-US" sz="2300" dirty="0"/>
              <a:t> because it is essential to maintain, or reclaim, health</a:t>
            </a:r>
            <a:r>
              <a:rPr lang="en-US" sz="2300" dirty="0" smtClean="0"/>
              <a:t>.</a:t>
            </a:r>
            <a:endParaRPr lang="en-US" sz="23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1" y="6619875"/>
            <a:ext cx="1189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LaVizzo-Mourey</a:t>
            </a:r>
            <a:r>
              <a:rPr lang="en-US" sz="1200" dirty="0" smtClean="0">
                <a:solidFill>
                  <a:schemeClr val="bg1"/>
                </a:solidFill>
              </a:rPr>
              <a:t>, R. (2014). A Bird’s Eye View: 2014 Robert Wood Johnson Foundation President’s Message</a:t>
            </a:r>
            <a:r>
              <a:rPr lang="en-US" sz="1200" dirty="0">
                <a:solidFill>
                  <a:schemeClr val="bg1"/>
                </a:solidFill>
              </a:rPr>
              <a:t>. http://www.rwjf.org/en/library/annual-reports/presidents-message-2014.html</a:t>
            </a:r>
          </a:p>
        </p:txBody>
      </p:sp>
    </p:spTree>
    <p:extLst>
      <p:ext uri="{BB962C8B-B14F-4D97-AF65-F5344CB8AC3E}">
        <p14:creationId xmlns:p14="http://schemas.microsoft.com/office/powerpoint/2010/main" val="35342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Health: Underlying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 fontAlgn="base">
              <a:buFont typeface="+mj-lt"/>
              <a:buAutoNum type="arabicPeriod" startAt="6"/>
            </a:pPr>
            <a:r>
              <a:rPr lang="en-US" sz="2300" b="1" dirty="0" smtClean="0"/>
              <a:t>No </a:t>
            </a:r>
            <a:r>
              <a:rPr lang="en-US" sz="2300" b="1" dirty="0"/>
              <a:t>one is excluded</a:t>
            </a:r>
            <a:r>
              <a:rPr lang="en-US" sz="2300" dirty="0"/>
              <a:t>.</a:t>
            </a:r>
          </a:p>
          <a:p>
            <a:pPr marL="502920" indent="-457200" fontAlgn="base">
              <a:buFont typeface="+mj-lt"/>
              <a:buAutoNum type="arabicPeriod" startAt="6"/>
            </a:pPr>
            <a:r>
              <a:rPr lang="en-US" sz="2300" dirty="0"/>
              <a:t>Health care is </a:t>
            </a:r>
            <a:r>
              <a:rPr lang="en-US" sz="2300" b="1" dirty="0"/>
              <a:t>efficient and equitable</a:t>
            </a:r>
            <a:r>
              <a:rPr lang="en-US" sz="2300" dirty="0" smtClean="0"/>
              <a:t>.</a:t>
            </a:r>
            <a:endParaRPr lang="en-US" sz="2300" dirty="0"/>
          </a:p>
          <a:p>
            <a:pPr marL="502920" indent="-457200" fontAlgn="base">
              <a:buFont typeface="+mj-lt"/>
              <a:buAutoNum type="arabicPeriod" startAt="6"/>
            </a:pPr>
            <a:r>
              <a:rPr lang="en-US" sz="2300" dirty="0"/>
              <a:t>The </a:t>
            </a:r>
            <a:r>
              <a:rPr lang="en-US" sz="2300" b="1" dirty="0"/>
              <a:t>economy is less burdened </a:t>
            </a:r>
            <a:r>
              <a:rPr lang="en-US" sz="2300" dirty="0"/>
              <a:t>by excessive and unwarranted health care spending.</a:t>
            </a:r>
          </a:p>
          <a:p>
            <a:pPr marL="502920" indent="-457200" fontAlgn="base">
              <a:buFont typeface="+mj-lt"/>
              <a:buAutoNum type="arabicPeriod" startAt="6"/>
            </a:pPr>
            <a:r>
              <a:rPr lang="en-US" sz="2300" dirty="0"/>
              <a:t>Keeping everyone as healthy as possible guides </a:t>
            </a:r>
            <a:r>
              <a:rPr lang="en-US" sz="2300" b="1" dirty="0"/>
              <a:t>public and private decision-making</a:t>
            </a:r>
            <a:r>
              <a:rPr lang="en-US" sz="2300" dirty="0"/>
              <a:t>.</a:t>
            </a:r>
          </a:p>
          <a:p>
            <a:pPr marL="502920" indent="-457200" fontAlgn="base">
              <a:buFont typeface="+mj-lt"/>
              <a:buAutoNum type="arabicPeriod" startAt="6"/>
            </a:pPr>
            <a:r>
              <a:rPr lang="en-US" sz="2300" dirty="0"/>
              <a:t>Americans understand that </a:t>
            </a:r>
            <a:r>
              <a:rPr lang="en-US" sz="2300" b="1" dirty="0"/>
              <a:t>we are all in this together</a:t>
            </a:r>
            <a:r>
              <a:rPr lang="en-US" sz="2300" dirty="0"/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1601" y="6619875"/>
            <a:ext cx="11899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LaVizzo-Mourey</a:t>
            </a:r>
            <a:r>
              <a:rPr lang="en-US" sz="1200" dirty="0" smtClean="0">
                <a:solidFill>
                  <a:schemeClr val="bg1"/>
                </a:solidFill>
              </a:rPr>
              <a:t>, R. (2014). A Bird’s Eye View: 2014 Robert Wood Johnson Foundation President’s Message</a:t>
            </a:r>
            <a:r>
              <a:rPr lang="en-US" sz="1200" dirty="0">
                <a:solidFill>
                  <a:schemeClr val="bg1"/>
                </a:solidFill>
              </a:rPr>
              <a:t>. http://www.rwjf.org/en/library/annual-reports/presidents-message-2014.html</a:t>
            </a:r>
          </a:p>
        </p:txBody>
      </p:sp>
    </p:spTree>
    <p:extLst>
      <p:ext uri="{BB962C8B-B14F-4D97-AF65-F5344CB8AC3E}">
        <p14:creationId xmlns:p14="http://schemas.microsoft.com/office/powerpoint/2010/main" val="34186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Extension FCS </a:t>
            </a:r>
            <a:r>
              <a:rPr lang="en-US" smtClean="0"/>
              <a:t>Fit Into the </a:t>
            </a:r>
            <a:r>
              <a:rPr lang="en-US" dirty="0" smtClean="0"/>
              <a:t>Action Framework?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Making Health a Shared Value</a:t>
            </a:r>
          </a:p>
          <a:p>
            <a:pPr lvl="1"/>
            <a:r>
              <a:rPr lang="en-US" dirty="0" smtClean="0"/>
              <a:t>Drivers: Mindset and Expectations, Civic Engagement, Sense of Community</a:t>
            </a:r>
          </a:p>
          <a:p>
            <a:r>
              <a:rPr lang="en-US" b="1" dirty="0" smtClean="0"/>
              <a:t>Fostering Cross-sector Collaboration to Improve Well-being</a:t>
            </a:r>
          </a:p>
          <a:p>
            <a:pPr lvl="1"/>
            <a:r>
              <a:rPr lang="en-US" dirty="0" smtClean="0"/>
              <a:t>Drivers: Quality of Partnerships, Investment in Collaboration, Policies that Support Collaboration</a:t>
            </a:r>
          </a:p>
          <a:p>
            <a:r>
              <a:rPr lang="en-US" b="1" dirty="0" smtClean="0"/>
              <a:t>Creating Healthier, More Equitable Communities</a:t>
            </a:r>
          </a:p>
          <a:p>
            <a:pPr lvl="1"/>
            <a:r>
              <a:rPr lang="en-US" dirty="0" smtClean="0"/>
              <a:t>Drivers: Built Environment, Social and Economic Environment, Policy and Governance</a:t>
            </a:r>
          </a:p>
          <a:p>
            <a:r>
              <a:rPr lang="en-US" b="1" dirty="0" smtClean="0"/>
              <a:t>Strengthening Integration of Health Services and Systems</a:t>
            </a:r>
          </a:p>
          <a:p>
            <a:pPr lvl="1"/>
            <a:r>
              <a:rPr lang="en-US" dirty="0" smtClean="0"/>
              <a:t>Drivers: Access, Balance and Integration, Consumer Experience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Laura Stephenson</a:t>
            </a:r>
          </a:p>
          <a:p>
            <a:r>
              <a:rPr lang="en-US" sz="1800" dirty="0" smtClean="0"/>
              <a:t>University of Tennessee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0562" y="1458778"/>
            <a:ext cx="3125787" cy="2877260"/>
          </a:xfrm>
        </p:spPr>
        <p:txBody>
          <a:bodyPr/>
          <a:lstStyle/>
          <a:p>
            <a:r>
              <a:rPr lang="en-US" dirty="0" smtClean="0"/>
              <a:t>Policy, Systems and environmental Approaches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r="23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248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95" y="144234"/>
            <a:ext cx="10058400" cy="4266458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6036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SNAP-ED Guidance requireMENT</a:t>
            </a:r>
            <a:endParaRPr lang="en-US" sz="28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33400" y="5719313"/>
            <a:ext cx="11125200" cy="895310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Policy, systems and environmental approaches should be designed and implemented to support SNAP eligible individuals to make healthy lifestyle choices</a:t>
            </a:r>
            <a:endParaRPr lang="en-US" cap="none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8237489" y="4378780"/>
            <a:ext cx="3421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Source: SNAP-ED </a:t>
            </a:r>
            <a:r>
              <a:rPr lang="en-US" sz="1400" i="1" dirty="0"/>
              <a:t>Guidance. </a:t>
            </a:r>
            <a:r>
              <a:rPr lang="en-US" sz="1400" dirty="0"/>
              <a:t>2016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18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422628"/>
              </p:ext>
            </p:extLst>
          </p:nvPr>
        </p:nvGraphicFramePr>
        <p:xfrm>
          <a:off x="2246313" y="0"/>
          <a:ext cx="8283575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Acrobat Document" r:id="rId3" imgW="7543768" imgH="5829216" progId="Acrobat.Document.DC">
                  <p:embed/>
                </p:oleObj>
              </mc:Choice>
              <mc:Fallback>
                <p:oleObj name="Acrobat Document" r:id="rId3" imgW="7543768" imgH="582921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6313" y="0"/>
                        <a:ext cx="8283575" cy="640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77509" y="6262300"/>
            <a:ext cx="37146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SNAP-Ed Evaluation Framework Interpretive Guide,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97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EFNEP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78567" y="1834955"/>
            <a:ext cx="3367454" cy="264215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 smtClean="0"/>
              <a:t>Nutrition Education embedded in the Dietary Guidelines. </a:t>
            </a:r>
          </a:p>
          <a:p>
            <a:endParaRPr lang="en-US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 smtClean="0"/>
              <a:t>Socio-ecological model is the framework.</a:t>
            </a:r>
          </a:p>
          <a:p>
            <a:endParaRPr lang="en-US" cap="non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cap="none" dirty="0"/>
              <a:t>F</a:t>
            </a:r>
            <a:r>
              <a:rPr lang="en-US" cap="none" dirty="0" smtClean="0"/>
              <a:t>ocus to identify the collective impact of EFNEP professionals that positively impact settings </a:t>
            </a:r>
            <a:r>
              <a:rPr lang="en-US" cap="none" smtClean="0"/>
              <a:t>and sectors.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9501245"/>
              </p:ext>
            </p:extLst>
          </p:nvPr>
        </p:nvGraphicFramePr>
        <p:xfrm>
          <a:off x="3952875" y="765175"/>
          <a:ext cx="7912100" cy="511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Acrobat Document" r:id="rId3" imgW="11658476" imgH="7543564" progId="Acrobat.Document.DC">
                  <p:embed/>
                </p:oleObj>
              </mc:Choice>
              <mc:Fallback>
                <p:oleObj name="Acrobat Document" r:id="rId3" imgW="11658476" imgH="754356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2875" y="765175"/>
                        <a:ext cx="7912100" cy="511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5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Cherry Kay Smith</a:t>
            </a:r>
          </a:p>
          <a:p>
            <a:r>
              <a:rPr lang="en-US" sz="1800" dirty="0" smtClean="0"/>
              <a:t>University of Kentucky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0562" y="1458778"/>
            <a:ext cx="3125787" cy="2877260"/>
          </a:xfrm>
        </p:spPr>
        <p:txBody>
          <a:bodyPr/>
          <a:lstStyle/>
          <a:p>
            <a:r>
              <a:rPr lang="en-US" dirty="0" smtClean="0"/>
              <a:t>Effective Strategies for integrating education, promotion and PSE Approaches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r="10625"/>
          <a:stretch>
            <a:fillRect/>
          </a:stretch>
        </p:blipFill>
        <p:spPr>
          <a:xfrm>
            <a:off x="1423272" y="964770"/>
            <a:ext cx="5617102" cy="4754880"/>
          </a:xfrm>
        </p:spPr>
      </p:pic>
    </p:spTree>
    <p:extLst>
      <p:ext uri="{BB962C8B-B14F-4D97-AF65-F5344CB8AC3E}">
        <p14:creationId xmlns:p14="http://schemas.microsoft.com/office/powerpoint/2010/main" val="42233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759" y="2249191"/>
            <a:ext cx="9144000" cy="4457700"/>
          </a:xfrm>
        </p:spPr>
        <p:txBody>
          <a:bodyPr/>
          <a:lstStyle/>
          <a:p>
            <a:pPr lvl="0"/>
            <a:r>
              <a:rPr lang="en-US" dirty="0"/>
              <a:t>To understand the terminology Health in All Policy, Culture of Health and Policy, Systems and Environment approaches in the context of FCS Extension programs</a:t>
            </a:r>
          </a:p>
          <a:p>
            <a:pPr lvl="0"/>
            <a:r>
              <a:rPr lang="en-US" dirty="0"/>
              <a:t>To understand effective strategies for integrating education, promotion and PSE approaches in FCS Extension programming</a:t>
            </a:r>
          </a:p>
          <a:p>
            <a:pPr lvl="0"/>
            <a:r>
              <a:rPr lang="en-US" dirty="0"/>
              <a:t>To  develop a Southern Region action plan for multi-state collaboration related to the integration of direct education, promotion and policy, systems and environment approaches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Kentucky’s CDC Obesity prevention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14500"/>
            <a:ext cx="9144000" cy="4838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Increasing Access to Healthy Foods </a:t>
            </a:r>
          </a:p>
          <a:p>
            <a:pPr lvl="1"/>
            <a:r>
              <a:rPr lang="en-US" dirty="0" smtClean="0"/>
              <a:t>Establishing relationships with food retail establishments to pair education, produce placement, demonstrating recipes and/or taste testing of featured item</a:t>
            </a:r>
          </a:p>
          <a:p>
            <a:pPr lvl="1"/>
            <a:r>
              <a:rPr lang="en-US" dirty="0" smtClean="0"/>
              <a:t>Working with farmer’s markets to promote SNAP EBT, provide nutrition education and taste testing, provide travel vouchers for patrons with limited resources</a:t>
            </a:r>
          </a:p>
          <a:p>
            <a:r>
              <a:rPr lang="en-US" dirty="0" smtClean="0"/>
              <a:t>Increasing Physical Activity</a:t>
            </a:r>
          </a:p>
          <a:p>
            <a:pPr lvl="1"/>
            <a:r>
              <a:rPr lang="en-US" dirty="0" smtClean="0"/>
              <a:t>Community collaborations to address infrastructure challenges to improve walkability, promote biking, increase public park usage (coupled with direct education and 2S)</a:t>
            </a:r>
          </a:p>
          <a:p>
            <a:pPr lvl="1"/>
            <a:r>
              <a:rPr lang="en-US" dirty="0" smtClean="0"/>
              <a:t>Installed water stations in schools, paired with Rethink Your Drink, and other nutrition direct education</a:t>
            </a:r>
          </a:p>
          <a:p>
            <a:r>
              <a:rPr lang="en-US" dirty="0" smtClean="0"/>
              <a:t>Developing Mobile Application</a:t>
            </a:r>
          </a:p>
          <a:p>
            <a:pPr lvl="1"/>
            <a:r>
              <a:rPr lang="en-US" dirty="0" smtClean="0"/>
              <a:t>Community coalitions drove the features and are beta testing</a:t>
            </a:r>
          </a:p>
          <a:p>
            <a:pPr lvl="1"/>
            <a:r>
              <a:rPr lang="en-US" dirty="0" smtClean="0"/>
              <a:t>Prototype tracks food intake, physical activity, enables team/competitions, includes local calendar of nutrition/activity education and events, links users to produce buying/preparation information and recipes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5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from Kentucky’s nutrition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15243"/>
            <a:ext cx="9144000" cy="4457700"/>
          </a:xfrm>
        </p:spPr>
        <p:txBody>
          <a:bodyPr>
            <a:normAutofit/>
          </a:bodyPr>
          <a:lstStyle/>
          <a:p>
            <a:r>
              <a:rPr lang="en-US" dirty="0" smtClean="0"/>
              <a:t>Direct education through paraprofessionals and FCS agents throughout state; PSE strategies primarily through county extension agents</a:t>
            </a:r>
          </a:p>
          <a:p>
            <a:r>
              <a:rPr lang="en-US" dirty="0" smtClean="0"/>
              <a:t>Promotional campaign includes core nutrition messaging via </a:t>
            </a:r>
          </a:p>
          <a:p>
            <a:pPr lvl="1"/>
            <a:r>
              <a:rPr lang="en-US" dirty="0" smtClean="0"/>
              <a:t>Billboards (strategically selected), </a:t>
            </a:r>
          </a:p>
          <a:p>
            <a:pPr lvl="1"/>
            <a:r>
              <a:rPr lang="en-US" dirty="0" smtClean="0"/>
              <a:t>City buses (urban areas), </a:t>
            </a:r>
          </a:p>
          <a:p>
            <a:pPr lvl="1"/>
            <a:r>
              <a:rPr lang="en-US" dirty="0" smtClean="0"/>
              <a:t>Chop </a:t>
            </a:r>
            <a:r>
              <a:rPr lang="en-US" dirty="0" err="1" smtClean="0"/>
              <a:t>Chop</a:t>
            </a:r>
            <a:r>
              <a:rPr lang="en-US" dirty="0" smtClean="0"/>
              <a:t> magazine ads</a:t>
            </a:r>
          </a:p>
          <a:p>
            <a:r>
              <a:rPr lang="en-US" dirty="0" smtClean="0"/>
              <a:t>County agent PSE agriculture/farmers markets partnerships</a:t>
            </a:r>
          </a:p>
          <a:p>
            <a:pPr lvl="1"/>
            <a:r>
              <a:rPr lang="en-US" dirty="0" smtClean="0"/>
              <a:t>SNAP double dollars at Farmer’s Markets</a:t>
            </a:r>
          </a:p>
          <a:p>
            <a:pPr lvl="1"/>
            <a:r>
              <a:rPr lang="en-US" dirty="0" smtClean="0"/>
              <a:t>Farm to School efforts</a:t>
            </a:r>
          </a:p>
          <a:p>
            <a:pPr lvl="1"/>
            <a:r>
              <a:rPr lang="en-US" dirty="0" smtClean="0"/>
              <a:t>School and community gardens</a:t>
            </a:r>
          </a:p>
          <a:p>
            <a:pPr marL="36576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7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Kentucky’s nutrition Education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97523"/>
            <a:ext cx="9144000" cy="4457700"/>
          </a:xfrm>
        </p:spPr>
        <p:txBody>
          <a:bodyPr/>
          <a:lstStyle/>
          <a:p>
            <a:r>
              <a:rPr lang="en-US" dirty="0" smtClean="0"/>
              <a:t>County Agent PSE School </a:t>
            </a:r>
            <a:r>
              <a:rPr lang="en-US" dirty="0"/>
              <a:t>and Youth </a:t>
            </a:r>
            <a:r>
              <a:rPr lang="en-US" dirty="0" smtClean="0"/>
              <a:t>collaborations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marter lunchrooms</a:t>
            </a:r>
            <a:r>
              <a:rPr lang="en-US" dirty="0"/>
              <a:t>, </a:t>
            </a:r>
          </a:p>
          <a:p>
            <a:pPr lvl="1"/>
            <a:r>
              <a:rPr lang="en-US" dirty="0" smtClean="0"/>
              <a:t>Expanding </a:t>
            </a:r>
            <a:r>
              <a:rPr lang="en-US" dirty="0"/>
              <a:t>school breakfasts,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ngagement </a:t>
            </a:r>
            <a:r>
              <a:rPr lang="en-US" dirty="0"/>
              <a:t>in school wellness policies/committees,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romoting/assisting with schools </a:t>
            </a:r>
            <a:r>
              <a:rPr lang="en-US" dirty="0"/>
              <a:t>and community gardens, </a:t>
            </a:r>
          </a:p>
          <a:p>
            <a:pPr lvl="1"/>
            <a:r>
              <a:rPr lang="en-US" dirty="0"/>
              <a:t>“Better Bites” supporting healthier food environments at youth events</a:t>
            </a:r>
          </a:p>
          <a:p>
            <a:pPr lvl="1"/>
            <a:r>
              <a:rPr lang="en-US" dirty="0" smtClean="0"/>
              <a:t>Backpack programs</a:t>
            </a:r>
          </a:p>
          <a:p>
            <a:pPr lvl="1"/>
            <a:r>
              <a:rPr lang="en-US" dirty="0" smtClean="0"/>
              <a:t>School health and physical education (SHAPE) promotes health through nutrition and physical education policies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from Kentucky’s nutrition Education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62842"/>
            <a:ext cx="9144000" cy="4457700"/>
          </a:xfrm>
        </p:spPr>
        <p:txBody>
          <a:bodyPr/>
          <a:lstStyle/>
          <a:p>
            <a:r>
              <a:rPr lang="en-US" dirty="0"/>
              <a:t>County Agent PSE </a:t>
            </a:r>
            <a:r>
              <a:rPr lang="en-US" dirty="0" smtClean="0"/>
              <a:t>Community Collaborations </a:t>
            </a:r>
          </a:p>
          <a:p>
            <a:pPr lvl="1"/>
            <a:r>
              <a:rPr lang="en-US" dirty="0" smtClean="0"/>
              <a:t>Grocery and food retailing</a:t>
            </a:r>
          </a:p>
          <a:p>
            <a:pPr lvl="1"/>
            <a:r>
              <a:rPr lang="en-US" dirty="0" smtClean="0"/>
              <a:t>Addressing food desert challenges</a:t>
            </a:r>
          </a:p>
          <a:p>
            <a:pPr lvl="1"/>
            <a:r>
              <a:rPr lang="en-US" dirty="0" smtClean="0"/>
              <a:t>Collaborating and supporting food banks</a:t>
            </a:r>
          </a:p>
          <a:p>
            <a:pPr lvl="1"/>
            <a:r>
              <a:rPr lang="en-US" dirty="0" smtClean="0"/>
              <a:t>Supporting worksite wellness programs</a:t>
            </a:r>
          </a:p>
          <a:p>
            <a:pPr lvl="1"/>
            <a:r>
              <a:rPr lang="en-US" dirty="0" smtClean="0"/>
              <a:t>Community shared use facilities</a:t>
            </a:r>
          </a:p>
          <a:p>
            <a:pPr lvl="1"/>
            <a:r>
              <a:rPr lang="en-US" dirty="0" smtClean="0"/>
              <a:t>Summer food service program</a:t>
            </a:r>
          </a:p>
          <a:p>
            <a:pPr lvl="1"/>
            <a:r>
              <a:rPr lang="en-US" dirty="0" smtClean="0"/>
              <a:t>Child and adult care food programs</a:t>
            </a:r>
          </a:p>
          <a:p>
            <a:r>
              <a:rPr lang="en-US" dirty="0"/>
              <a:t>County Agent PSE </a:t>
            </a:r>
            <a:r>
              <a:rPr lang="en-US" dirty="0" smtClean="0"/>
              <a:t>Early Childhood</a:t>
            </a:r>
          </a:p>
          <a:p>
            <a:pPr lvl="1"/>
            <a:r>
              <a:rPr lang="en-US" dirty="0" smtClean="0"/>
              <a:t>Breast feeding promotion</a:t>
            </a:r>
          </a:p>
          <a:p>
            <a:pPr lvl="1"/>
            <a:r>
              <a:rPr lang="en-US" dirty="0" smtClean="0"/>
              <a:t>Early Care and Education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2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Debbie Murray</a:t>
            </a:r>
          </a:p>
          <a:p>
            <a:r>
              <a:rPr lang="en-US" sz="1800" dirty="0" smtClean="0"/>
              <a:t>University of Georgia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0562" y="1458778"/>
            <a:ext cx="3125787" cy="28772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leverage and mobilize southern region fcs capacity collectively to positively affect health outcomes?</a:t>
            </a:r>
            <a:endParaRPr lang="en-US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131373257"/>
              </p:ext>
            </p:extLst>
          </p:nvPr>
        </p:nvGraphicFramePr>
        <p:xfrm>
          <a:off x="0" y="0"/>
          <a:ext cx="8101013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48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93" y="27897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we leverage and mobilize southern region fcs capacity collectively to positively affect health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014" y="1590514"/>
            <a:ext cx="9144000" cy="44577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Discussion Groups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Count off 1-4</a:t>
            </a:r>
          </a:p>
          <a:p>
            <a:r>
              <a:rPr lang="en-US" dirty="0"/>
              <a:t> </a:t>
            </a:r>
            <a:r>
              <a:rPr lang="en-US" dirty="0" smtClean="0"/>
              <a:t>Get into your groups</a:t>
            </a:r>
          </a:p>
          <a:p>
            <a:r>
              <a:rPr lang="en-US" dirty="0" smtClean="0"/>
              <a:t>Each group has a poster pad and markers</a:t>
            </a:r>
          </a:p>
          <a:p>
            <a:r>
              <a:rPr lang="en-US" dirty="0" smtClean="0"/>
              <a:t>Designate a group recorder/reporter</a:t>
            </a:r>
          </a:p>
          <a:p>
            <a:r>
              <a:rPr lang="en-US" dirty="0" smtClean="0"/>
              <a:t>Put ideas on poster pad</a:t>
            </a:r>
          </a:p>
          <a:p>
            <a:r>
              <a:rPr lang="en-US" dirty="0" smtClean="0"/>
              <a:t>Post pad sheet of ideas on wall for all to see</a:t>
            </a:r>
          </a:p>
          <a:p>
            <a:r>
              <a:rPr lang="en-US" dirty="0" smtClean="0"/>
              <a:t>Each group reporter shares ideas with the entire group (Each group will have </a:t>
            </a:r>
            <a:r>
              <a:rPr lang="en-US" b="1" dirty="0" smtClean="0">
                <a:solidFill>
                  <a:srgbClr val="FF0000"/>
                </a:solidFill>
              </a:rPr>
              <a:t>5 minutes</a:t>
            </a:r>
            <a:r>
              <a:rPr lang="en-US" dirty="0" smtClean="0"/>
              <a:t>)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99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93" y="27897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we leverage and mobilize southern region fcs capacity collectively to positively affect health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014" y="1590514"/>
            <a:ext cx="9144000" cy="4457700"/>
          </a:xfrm>
        </p:spPr>
        <p:txBody>
          <a:bodyPr/>
          <a:lstStyle/>
          <a:p>
            <a:r>
              <a:rPr lang="en-US" dirty="0" smtClean="0"/>
              <a:t>Group will identify themes across the group reports.</a:t>
            </a:r>
          </a:p>
          <a:p>
            <a:r>
              <a:rPr lang="en-US" dirty="0" smtClean="0"/>
              <a:t>Everyone has numbered dots at your seats, 1-5.</a:t>
            </a:r>
          </a:p>
          <a:p>
            <a:r>
              <a:rPr lang="en-US" dirty="0" smtClean="0"/>
              <a:t>Select the top 5 strategies placing your numbered dots by your top 5 choices 1-5 with #1 being your top strategy and #5 being your lowest strategy. You have </a:t>
            </a:r>
            <a:r>
              <a:rPr lang="en-US" b="1" dirty="0" smtClean="0">
                <a:solidFill>
                  <a:srgbClr val="FF0000"/>
                </a:solidFill>
              </a:rPr>
              <a:t>5 minutes </a:t>
            </a:r>
            <a:r>
              <a:rPr lang="en-US" dirty="0" smtClean="0"/>
              <a:t>to make your choices.</a:t>
            </a:r>
          </a:p>
          <a:p>
            <a:r>
              <a:rPr lang="en-US" dirty="0" smtClean="0"/>
              <a:t>Group will come to consensus on strategies. Cherry Kay will compile list and send out to the listserv.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4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Responses and strategy ranking in 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Fully understand the RWJ Culture of Health Framework (2, 3)</a:t>
            </a:r>
          </a:p>
          <a:p>
            <a:r>
              <a:rPr lang="en-US" dirty="0" smtClean="0"/>
              <a:t>Leverage the FCS Extension capacity to address health outcomes </a:t>
            </a:r>
            <a:r>
              <a:rPr lang="en-US" dirty="0" smtClean="0"/>
              <a:t>(Financial, </a:t>
            </a:r>
            <a:r>
              <a:rPr lang="en-US" dirty="0" smtClean="0"/>
              <a:t>housing, nutrition, emotional (Human development), policy aspects, Community Development including civic engagement and leadership (1, 1, 1, 2, 3, 5)</a:t>
            </a:r>
          </a:p>
          <a:p>
            <a:r>
              <a:rPr lang="en-US" dirty="0" smtClean="0"/>
              <a:t>Health competencies within FCS – use these already developed (2, 3, 4, 4)</a:t>
            </a:r>
          </a:p>
          <a:p>
            <a:r>
              <a:rPr lang="en-US" dirty="0" smtClean="0"/>
              <a:t>Infrastructure FCS Mapping Capacity (1, 1, 2)</a:t>
            </a:r>
          </a:p>
          <a:p>
            <a:r>
              <a:rPr lang="en-US" dirty="0" smtClean="0"/>
              <a:t>Partnerships and Collaborations</a:t>
            </a:r>
          </a:p>
          <a:p>
            <a:r>
              <a:rPr lang="en-US" dirty="0" smtClean="0"/>
              <a:t>SEM/Systems Theory</a:t>
            </a:r>
          </a:p>
          <a:p>
            <a:r>
              <a:rPr lang="en-US" dirty="0" smtClean="0"/>
              <a:t>Local presence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Responses and strategy ranking in 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Impact evaluation – economic impact needed based on behavioral and community outcomes (1, 1, 2, 2, 4, 5, 5)</a:t>
            </a:r>
          </a:p>
          <a:p>
            <a:r>
              <a:rPr lang="en-US" dirty="0" smtClean="0"/>
              <a:t>Education, Promotion and PSE work (4, 5)</a:t>
            </a:r>
          </a:p>
          <a:p>
            <a:r>
              <a:rPr lang="en-US" dirty="0" smtClean="0"/>
              <a:t>Bring southern region from the bottom to the top:  health and well-being (4)</a:t>
            </a:r>
          </a:p>
          <a:p>
            <a:r>
              <a:rPr lang="en-US" dirty="0" smtClean="0"/>
              <a:t>Communicate impact in a way that resonates with stakeholders (5, 5)</a:t>
            </a:r>
          </a:p>
          <a:p>
            <a:r>
              <a:rPr lang="en-US" dirty="0"/>
              <a:t>Share Best Practices so that we will know what worked and did not work </a:t>
            </a:r>
            <a:r>
              <a:rPr lang="en-US" dirty="0" smtClean="0"/>
              <a:t>(</a:t>
            </a:r>
            <a:r>
              <a:rPr lang="en-US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CDC grants, collaborative networks, foundations, other program areas such as ANR, CD, 4-H Youth Development) (2, 3, 3, 3, 3, 3, 3, 4, 4, 4, 4, 4, 4, 5)</a:t>
            </a:r>
          </a:p>
          <a:p>
            <a:r>
              <a:rPr lang="en-US" dirty="0"/>
              <a:t>Increase community understanding of what they do impacts health (2, 3, 5, 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Responses and strategy ranking in 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Education for the entire community and how to move forward</a:t>
            </a:r>
          </a:p>
          <a:p>
            <a:r>
              <a:rPr lang="en-US" dirty="0" smtClean="0"/>
              <a:t>Help consumers connect the dots between decision making and health</a:t>
            </a:r>
          </a:p>
          <a:p>
            <a:r>
              <a:rPr lang="en-US" dirty="0" smtClean="0"/>
              <a:t>Train our FCS educators on how the PSE approaches and our direct education overlap (1, 1, 1, 2, 2, 2, 2, 3, 4, 4, 4, 5, 5, 5, 5, 5)</a:t>
            </a:r>
          </a:p>
          <a:p>
            <a:r>
              <a:rPr lang="en-US" dirty="0" smtClean="0"/>
              <a:t>Develop model for training described above (1, 1)</a:t>
            </a:r>
          </a:p>
          <a:p>
            <a:r>
              <a:rPr lang="en-US" dirty="0" smtClean="0"/>
              <a:t>We should be leveraging ourselves with health care people that we don’t normally work with who receive funding that could support our group – we have the access to people. Let’s draw on our strength (1, 1, 1, 2, 2, 2, 2, 3)</a:t>
            </a:r>
          </a:p>
          <a:p>
            <a:r>
              <a:rPr lang="en-US" dirty="0" smtClean="0"/>
              <a:t>Multi-state grants opportunities, share resources across states (2, 3, 3, 3, 4, 4)</a:t>
            </a:r>
          </a:p>
          <a:p>
            <a:r>
              <a:rPr lang="en-US" dirty="0" smtClean="0"/>
              <a:t>Common core measures (1, 3, 3, 5, 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9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759" y="2249191"/>
            <a:ext cx="9144000" cy="4457700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To maximize our Southern Region FACS capacity to respond to current and upcoming opportunities related to health policy and extension programming.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993" y="27897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/>
              <a:t>How do we leverage and mobilize southern region fcs capacity collectively to positively affect health outcomes?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014" y="1590514"/>
            <a:ext cx="9144000" cy="4457700"/>
          </a:xfrm>
        </p:spPr>
        <p:txBody>
          <a:bodyPr/>
          <a:lstStyle/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Thank you for a very productive session!</a:t>
            </a:r>
          </a:p>
          <a:p>
            <a:r>
              <a:rPr lang="en-US" dirty="0" smtClean="0"/>
              <a:t>Andrea Morris, Alabama A&amp;M University</a:t>
            </a:r>
          </a:p>
          <a:p>
            <a:r>
              <a:rPr lang="en-US" dirty="0" smtClean="0"/>
              <a:t>Lisa Washburn, University of Arkansas</a:t>
            </a:r>
          </a:p>
          <a:p>
            <a:r>
              <a:rPr lang="en-US" dirty="0" smtClean="0"/>
              <a:t>Laura Stephenson, University of Tennessee</a:t>
            </a:r>
          </a:p>
          <a:p>
            <a:r>
              <a:rPr lang="en-US" dirty="0" smtClean="0"/>
              <a:t>Cherry Kay Smith, University of Kentucky</a:t>
            </a:r>
          </a:p>
          <a:p>
            <a:r>
              <a:rPr lang="en-US" dirty="0" smtClean="0"/>
              <a:t>Debbie Murray, University of Georgia</a:t>
            </a:r>
          </a:p>
        </p:txBody>
      </p:sp>
    </p:spTree>
    <p:extLst>
      <p:ext uri="{BB962C8B-B14F-4D97-AF65-F5344CB8AC3E}">
        <p14:creationId xmlns:p14="http://schemas.microsoft.com/office/powerpoint/2010/main" val="198492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Common Ground and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759" y="2249191"/>
            <a:ext cx="9144000" cy="4457700"/>
          </a:xfrm>
        </p:spPr>
        <p:txBody>
          <a:bodyPr/>
          <a:lstStyle/>
          <a:p>
            <a:pPr marL="45720" indent="0">
              <a:buNone/>
            </a:pPr>
            <a:r>
              <a:rPr lang="en-US" b="1" dirty="0" smtClean="0"/>
              <a:t>Handouts</a:t>
            </a:r>
          </a:p>
          <a:p>
            <a:pPr marL="45720" indent="0">
              <a:buNone/>
            </a:pPr>
            <a:endParaRPr lang="en-US" b="1" dirty="0" smtClean="0"/>
          </a:p>
          <a:p>
            <a:pPr marL="45720" indent="0">
              <a:buNone/>
            </a:pPr>
            <a:r>
              <a:rPr lang="en-US" dirty="0" smtClean="0"/>
              <a:t>1.Health in All Policy</a:t>
            </a:r>
          </a:p>
          <a:p>
            <a:pPr marL="45720" indent="0">
              <a:buNone/>
            </a:pPr>
            <a:r>
              <a:rPr lang="en-US" dirty="0" smtClean="0"/>
              <a:t>2. The Culture of Health</a:t>
            </a:r>
          </a:p>
          <a:p>
            <a:pPr marL="45720" indent="0">
              <a:buNone/>
            </a:pPr>
            <a:r>
              <a:rPr lang="en-US" dirty="0" smtClean="0"/>
              <a:t>3. Policy, Systems and Environmental (PSE) Approaches</a:t>
            </a:r>
          </a:p>
          <a:p>
            <a:pPr marL="45720" indent="0">
              <a:buNone/>
            </a:pPr>
            <a:r>
              <a:rPr lang="en-US" dirty="0" smtClean="0"/>
              <a:t>4. Effective Strategies for Integrating Education, Promotion, and PSE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4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Andrea Morris</a:t>
            </a:r>
          </a:p>
          <a:p>
            <a:r>
              <a:rPr lang="en-US" sz="1800" dirty="0" smtClean="0"/>
              <a:t>Alabama A&amp;M University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0562" y="1458778"/>
            <a:ext cx="3125787" cy="2877260"/>
          </a:xfrm>
        </p:spPr>
        <p:txBody>
          <a:bodyPr/>
          <a:lstStyle/>
          <a:p>
            <a:r>
              <a:rPr lang="en-US" dirty="0" smtClean="0"/>
              <a:t>Health in All Policy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3"/>
          <a:stretch/>
        </p:blipFill>
        <p:spPr>
          <a:xfrm>
            <a:off x="1" y="1471775"/>
            <a:ext cx="8147542" cy="362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634" y="4894939"/>
            <a:ext cx="11125200" cy="17423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“Systematic health analysis in advance of the implementation of programs, plans, and policies”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2627" y="6219497"/>
            <a:ext cx="41699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Rajottee, B., Ross, C., Ekechi, C., &amp; Cadet, V. (2011). Health in All Policies: Addressing the Legal and Policy Foundations of Health Impact Assessment. Journal of Law, Medicine &amp; Ethics, 27-29</a:t>
            </a:r>
            <a:r>
              <a:rPr lang="en-US" sz="1000" dirty="0" smtClean="0"/>
              <a:t>.</a:t>
            </a:r>
            <a:endParaRPr 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48" y="134007"/>
            <a:ext cx="5480377" cy="4638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8111358" y="134007"/>
            <a:ext cx="2932386" cy="1679027"/>
          </a:xfrm>
          <a:prstGeom prst="cloudCallout">
            <a:avLst>
              <a:gd name="adj1" fmla="val -122177"/>
              <a:gd name="adj2" fmla="val 43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Are there health implications?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7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 all policies Education – ECOP action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6454"/>
            <a:ext cx="3804745" cy="4190317"/>
          </a:xfrm>
        </p:spPr>
        <p:txBody>
          <a:bodyPr/>
          <a:lstStyle/>
          <a:p>
            <a:r>
              <a:rPr lang="en-US" dirty="0" smtClean="0"/>
              <a:t>A priority of ECOP Health Task Force</a:t>
            </a:r>
          </a:p>
          <a:p>
            <a:r>
              <a:rPr lang="en-US" dirty="0" smtClean="0"/>
              <a:t>Name changed from Health Policy Issues Education</a:t>
            </a:r>
          </a:p>
          <a:p>
            <a:r>
              <a:rPr lang="en-US" dirty="0" smtClean="0"/>
              <a:t>Mission: Focus on merging health in all policies</a:t>
            </a:r>
          </a:p>
          <a:p>
            <a:r>
              <a:rPr lang="en-US" dirty="0" smtClean="0"/>
              <a:t>Goal: Increase the number of Americans who are healthy at every stage of life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31" y="1390967"/>
            <a:ext cx="6713483" cy="43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2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 all policies Education – ECOP action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Objectives:</a:t>
            </a:r>
          </a:p>
          <a:p>
            <a:r>
              <a:rPr lang="en-US" dirty="0" smtClean="0"/>
              <a:t>Clarify Extensions role, resources and readiness to work in outer rings of social ecological model</a:t>
            </a:r>
          </a:p>
          <a:p>
            <a:r>
              <a:rPr lang="en-US" dirty="0" smtClean="0"/>
              <a:t>Advance policy, systems and environment (PSE) strategies</a:t>
            </a:r>
          </a:p>
          <a:p>
            <a:r>
              <a:rPr lang="en-US" dirty="0" smtClean="0"/>
              <a:t>Engage diverse populations, organizations and sectors to look at health outcomes of policies</a:t>
            </a:r>
          </a:p>
          <a:p>
            <a:r>
              <a:rPr lang="en-US" dirty="0" smtClean="0"/>
              <a:t>Work to help organizations and sector partners embrace a culture of health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966" y="1121322"/>
            <a:ext cx="5414687" cy="4061015"/>
          </a:xfrm>
        </p:spPr>
      </p:pic>
      <p:sp>
        <p:nvSpPr>
          <p:cNvPr id="6" name="TextBox 5"/>
          <p:cNvSpPr txBox="1"/>
          <p:nvPr/>
        </p:nvSpPr>
        <p:spPr>
          <a:xfrm>
            <a:off x="8655270" y="5242034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Social Ecological Model of Health Promotion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6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 all policies Education – ECOP action team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1807999"/>
              </p:ext>
            </p:extLst>
          </p:nvPr>
        </p:nvGraphicFramePr>
        <p:xfrm>
          <a:off x="2485696" y="1714500"/>
          <a:ext cx="7659415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16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1779</Words>
  <Application>Microsoft Office PowerPoint</Application>
  <PresentationFormat>Widescreen</PresentationFormat>
  <Paragraphs>189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Health Fitness 16x9</vt:lpstr>
      <vt:lpstr>Acrobat Document</vt:lpstr>
      <vt:lpstr>Opportunities in Health  Maximizing FCS Capacity to Respond</vt:lpstr>
      <vt:lpstr>Session Objectives</vt:lpstr>
      <vt:lpstr>Session Purpose</vt:lpstr>
      <vt:lpstr>Creating Common Ground and Language</vt:lpstr>
      <vt:lpstr>Health in All Policy</vt:lpstr>
      <vt:lpstr>“Systematic health analysis in advance of the implementation of programs, plans, and policies”</vt:lpstr>
      <vt:lpstr>Health in all policies Education – ECOP action team</vt:lpstr>
      <vt:lpstr>Health in all policies Education – ECOP action team</vt:lpstr>
      <vt:lpstr>Health in all policies Education – ECOP action team</vt:lpstr>
      <vt:lpstr>Culture of Health</vt:lpstr>
      <vt:lpstr>Culture of health Action Framework</vt:lpstr>
      <vt:lpstr>Culture of Health: Underlying Principles</vt:lpstr>
      <vt:lpstr>Culture of Health: Underlying Principles</vt:lpstr>
      <vt:lpstr>How Does Extension FCS Fit Into the Action Framework? </vt:lpstr>
      <vt:lpstr>Policy, Systems and environmental Approaches</vt:lpstr>
      <vt:lpstr>SNAP-ED Guidance requireMENT</vt:lpstr>
      <vt:lpstr>PowerPoint Presentation</vt:lpstr>
      <vt:lpstr>EFNEP </vt:lpstr>
      <vt:lpstr>Effective Strategies for integrating education, promotion and PSE Approaches</vt:lpstr>
      <vt:lpstr>Examples from Kentucky’s CDC Obesity prevention grant</vt:lpstr>
      <vt:lpstr>Examples from Kentucky’s nutrition Education program</vt:lpstr>
      <vt:lpstr>Examples from Kentucky’s nutrition Education program</vt:lpstr>
      <vt:lpstr>Examples from Kentucky’s nutrition Education program</vt:lpstr>
      <vt:lpstr>How do we leverage and mobilize southern region fcs capacity collectively to positively affect health outcomes?</vt:lpstr>
      <vt:lpstr>How do we leverage and mobilize southern region fcs capacity collectively to positively affect health outcomes?</vt:lpstr>
      <vt:lpstr>How do we leverage and mobilize southern region fcs capacity collectively to positively affect health outcomes?</vt:lpstr>
      <vt:lpstr>Group Responses and strategy ranking in ()</vt:lpstr>
      <vt:lpstr>Group Responses and strategy ranking in ()</vt:lpstr>
      <vt:lpstr>Group Responses and strategy ranking in ()</vt:lpstr>
      <vt:lpstr>How do we leverage and mobilize southern region fcs capacity collectively to positively affect health outcomes?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2016-06-22T17:38:34Z</dcterms:created>
  <dcterms:modified xsi:type="dcterms:W3CDTF">2016-08-29T16:26:52Z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